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5"/>
  </p:notesMasterIdLst>
  <p:sldIdLst>
    <p:sldId id="256" r:id="rId2"/>
    <p:sldId id="278" r:id="rId3"/>
    <p:sldId id="259" r:id="rId4"/>
    <p:sldId id="260" r:id="rId5"/>
    <p:sldId id="261" r:id="rId6"/>
    <p:sldId id="277" r:id="rId7"/>
    <p:sldId id="262" r:id="rId8"/>
    <p:sldId id="298" r:id="rId9"/>
    <p:sldId id="289" r:id="rId10"/>
    <p:sldId id="290" r:id="rId11"/>
    <p:sldId id="293" r:id="rId12"/>
    <p:sldId id="294" r:id="rId13"/>
    <p:sldId id="291" r:id="rId14"/>
    <p:sldId id="286" r:id="rId15"/>
    <p:sldId id="292" r:id="rId16"/>
    <p:sldId id="288" r:id="rId17"/>
    <p:sldId id="295" r:id="rId18"/>
    <p:sldId id="296" r:id="rId19"/>
    <p:sldId id="279" r:id="rId20"/>
    <p:sldId id="280" r:id="rId21"/>
    <p:sldId id="264" r:id="rId22"/>
    <p:sldId id="265" r:id="rId23"/>
    <p:sldId id="266" r:id="rId24"/>
    <p:sldId id="267" r:id="rId25"/>
    <p:sldId id="268" r:id="rId26"/>
    <p:sldId id="297" r:id="rId27"/>
    <p:sldId id="269" r:id="rId28"/>
    <p:sldId id="270" r:id="rId29"/>
    <p:sldId id="271" r:id="rId30"/>
    <p:sldId id="285" r:id="rId31"/>
    <p:sldId id="257" r:id="rId32"/>
    <p:sldId id="258" r:id="rId33"/>
    <p:sldId id="272" r:id="rId34"/>
  </p:sldIdLst>
  <p:sldSz cx="12192000" cy="6858000"/>
  <p:notesSz cx="6858000" cy="9144000"/>
  <p:embeddedFontLst>
    <p:embeddedFont>
      <p:font typeface="Calibri" panose="020F0502020204030204" pitchFamily="34" charset="0"/>
      <p:regular r:id="rId36"/>
      <p:bold r:id="rId37"/>
      <p:italic r:id="rId38"/>
      <p:boldItalic r:id="rId39"/>
    </p:embeddedFont>
    <p:embeddedFont>
      <p:font typeface="EB Garamond" panose="00000500000000000000" pitchFamily="2" charset="0"/>
      <p:regular r:id="rId40"/>
      <p:bold r:id="rId41"/>
      <p:italic r:id="rId42"/>
      <p:boldItalic r:id="rId43"/>
    </p:embeddedFont>
    <p:embeddedFont>
      <p:font typeface="Source Sans Pro" panose="020B0503030403020204"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h5KbJ+AGdp2EGK3yWX0XNQxIy8Y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2CD09B-3BBF-4F4C-B9BC-C0242DA991A1}" v="1" dt="2023-08-21T02:57:23.8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56" autoAdjust="0"/>
    <p:restoredTop sz="94660"/>
  </p:normalViewPr>
  <p:slideViewPr>
    <p:cSldViewPr snapToGrid="0">
      <p:cViewPr varScale="1">
        <p:scale>
          <a:sx n="56" d="100"/>
          <a:sy n="56" d="100"/>
        </p:scale>
        <p:origin x="63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ymond Ocampo Salazar" userId="d48e9986b69be4c5" providerId="LiveId" clId="{0D2CD09B-3BBF-4F4C-B9BC-C0242DA991A1}"/>
    <pc:docChg chg="undo redo custSel addSld delSld modSld">
      <pc:chgData name="Raymond Ocampo Salazar" userId="d48e9986b69be4c5" providerId="LiveId" clId="{0D2CD09B-3BBF-4F4C-B9BC-C0242DA991A1}" dt="2023-08-21T03:13:17.794" v="416" actId="20577"/>
      <pc:docMkLst>
        <pc:docMk/>
      </pc:docMkLst>
      <pc:sldChg chg="modSp mod">
        <pc:chgData name="Raymond Ocampo Salazar" userId="d48e9986b69be4c5" providerId="LiveId" clId="{0D2CD09B-3BBF-4F4C-B9BC-C0242DA991A1}" dt="2023-08-21T03:09:49.811" v="373" actId="20577"/>
        <pc:sldMkLst>
          <pc:docMk/>
          <pc:sldMk cId="0" sldId="261"/>
        </pc:sldMkLst>
        <pc:spChg chg="mod">
          <ac:chgData name="Raymond Ocampo Salazar" userId="d48e9986b69be4c5" providerId="LiveId" clId="{0D2CD09B-3BBF-4F4C-B9BC-C0242DA991A1}" dt="2023-08-21T03:09:49.811" v="373" actId="20577"/>
          <ac:spMkLst>
            <pc:docMk/>
            <pc:sldMk cId="0" sldId="261"/>
            <ac:spMk id="124" creationId="{00000000-0000-0000-0000-000000000000}"/>
          </ac:spMkLst>
        </pc:spChg>
      </pc:sldChg>
      <pc:sldChg chg="modSp mod">
        <pc:chgData name="Raymond Ocampo Salazar" userId="d48e9986b69be4c5" providerId="LiveId" clId="{0D2CD09B-3BBF-4F4C-B9BC-C0242DA991A1}" dt="2023-08-21T03:06:57.404" v="348" actId="27636"/>
        <pc:sldMkLst>
          <pc:docMk/>
          <pc:sldMk cId="0" sldId="262"/>
        </pc:sldMkLst>
        <pc:spChg chg="mod">
          <ac:chgData name="Raymond Ocampo Salazar" userId="d48e9986b69be4c5" providerId="LiveId" clId="{0D2CD09B-3BBF-4F4C-B9BC-C0242DA991A1}" dt="2023-08-21T03:06:57.404" v="348" actId="27636"/>
          <ac:spMkLst>
            <pc:docMk/>
            <pc:sldMk cId="0" sldId="262"/>
            <ac:spMk id="130" creationId="{00000000-0000-0000-0000-000000000000}"/>
          </ac:spMkLst>
        </pc:spChg>
      </pc:sldChg>
      <pc:sldChg chg="modSp mod">
        <pc:chgData name="Raymond Ocampo Salazar" userId="d48e9986b69be4c5" providerId="LiveId" clId="{0D2CD09B-3BBF-4F4C-B9BC-C0242DA991A1}" dt="2023-08-21T02:57:57.578" v="44" actId="20577"/>
        <pc:sldMkLst>
          <pc:docMk/>
          <pc:sldMk cId="0" sldId="268"/>
        </pc:sldMkLst>
        <pc:spChg chg="mod">
          <ac:chgData name="Raymond Ocampo Salazar" userId="d48e9986b69be4c5" providerId="LiveId" clId="{0D2CD09B-3BBF-4F4C-B9BC-C0242DA991A1}" dt="2023-08-21T02:57:57.578" v="44" actId="20577"/>
          <ac:spMkLst>
            <pc:docMk/>
            <pc:sldMk cId="0" sldId="268"/>
            <ac:spMk id="166" creationId="{00000000-0000-0000-0000-000000000000}"/>
          </ac:spMkLst>
        </pc:spChg>
      </pc:sldChg>
      <pc:sldChg chg="modSp mod">
        <pc:chgData name="Raymond Ocampo Salazar" userId="d48e9986b69be4c5" providerId="LiveId" clId="{0D2CD09B-3BBF-4F4C-B9BC-C0242DA991A1}" dt="2023-08-21T03:00:16.572" v="127" actId="20577"/>
        <pc:sldMkLst>
          <pc:docMk/>
          <pc:sldMk cId="0" sldId="269"/>
        </pc:sldMkLst>
        <pc:spChg chg="mod">
          <ac:chgData name="Raymond Ocampo Salazar" userId="d48e9986b69be4c5" providerId="LiveId" clId="{0D2CD09B-3BBF-4F4C-B9BC-C0242DA991A1}" dt="2023-08-21T03:00:16.572" v="127" actId="20577"/>
          <ac:spMkLst>
            <pc:docMk/>
            <pc:sldMk cId="0" sldId="269"/>
            <ac:spMk id="172" creationId="{00000000-0000-0000-0000-000000000000}"/>
          </ac:spMkLst>
        </pc:spChg>
      </pc:sldChg>
      <pc:sldChg chg="modSp mod">
        <pc:chgData name="Raymond Ocampo Salazar" userId="d48e9986b69be4c5" providerId="LiveId" clId="{0D2CD09B-3BBF-4F4C-B9BC-C0242DA991A1}" dt="2023-08-21T03:00:31.593" v="138" actId="20577"/>
        <pc:sldMkLst>
          <pc:docMk/>
          <pc:sldMk cId="0" sldId="270"/>
        </pc:sldMkLst>
        <pc:spChg chg="mod">
          <ac:chgData name="Raymond Ocampo Salazar" userId="d48e9986b69be4c5" providerId="LiveId" clId="{0D2CD09B-3BBF-4F4C-B9BC-C0242DA991A1}" dt="2023-08-21T03:00:31.593" v="138" actId="20577"/>
          <ac:spMkLst>
            <pc:docMk/>
            <pc:sldMk cId="0" sldId="270"/>
            <ac:spMk id="178" creationId="{00000000-0000-0000-0000-000000000000}"/>
          </ac:spMkLst>
        </pc:spChg>
      </pc:sldChg>
      <pc:sldChg chg="modSp mod">
        <pc:chgData name="Raymond Ocampo Salazar" userId="d48e9986b69be4c5" providerId="LiveId" clId="{0D2CD09B-3BBF-4F4C-B9BC-C0242DA991A1}" dt="2023-08-21T02:52:54.439" v="1" actId="1076"/>
        <pc:sldMkLst>
          <pc:docMk/>
          <pc:sldMk cId="3923373431" sldId="278"/>
        </pc:sldMkLst>
        <pc:spChg chg="mod">
          <ac:chgData name="Raymond Ocampo Salazar" userId="d48e9986b69be4c5" providerId="LiveId" clId="{0D2CD09B-3BBF-4F4C-B9BC-C0242DA991A1}" dt="2023-08-21T02:52:54.439" v="1" actId="1076"/>
          <ac:spMkLst>
            <pc:docMk/>
            <pc:sldMk cId="3923373431" sldId="278"/>
            <ac:spMk id="4" creationId="{343647BC-527A-96C0-27CB-93CF691DC809}"/>
          </ac:spMkLst>
        </pc:spChg>
      </pc:sldChg>
      <pc:sldChg chg="modSp mod">
        <pc:chgData name="Raymond Ocampo Salazar" userId="d48e9986b69be4c5" providerId="LiveId" clId="{0D2CD09B-3BBF-4F4C-B9BC-C0242DA991A1}" dt="2023-08-21T02:56:51.638" v="6" actId="1076"/>
        <pc:sldMkLst>
          <pc:docMk/>
          <pc:sldMk cId="571045395" sldId="279"/>
        </pc:sldMkLst>
        <pc:spChg chg="mod">
          <ac:chgData name="Raymond Ocampo Salazar" userId="d48e9986b69be4c5" providerId="LiveId" clId="{0D2CD09B-3BBF-4F4C-B9BC-C0242DA991A1}" dt="2023-08-21T02:56:51.638" v="6" actId="1076"/>
          <ac:spMkLst>
            <pc:docMk/>
            <pc:sldMk cId="571045395" sldId="279"/>
            <ac:spMk id="4" creationId="{343647BC-527A-96C0-27CB-93CF691DC809}"/>
          </ac:spMkLst>
        </pc:spChg>
      </pc:sldChg>
      <pc:sldChg chg="modSp mod">
        <pc:chgData name="Raymond Ocampo Salazar" userId="d48e9986b69be4c5" providerId="LiveId" clId="{0D2CD09B-3BBF-4F4C-B9BC-C0242DA991A1}" dt="2023-08-21T02:55:37.718" v="4"/>
        <pc:sldMkLst>
          <pc:docMk/>
          <pc:sldMk cId="1473834695" sldId="286"/>
        </pc:sldMkLst>
        <pc:spChg chg="mod">
          <ac:chgData name="Raymond Ocampo Salazar" userId="d48e9986b69be4c5" providerId="LiveId" clId="{0D2CD09B-3BBF-4F4C-B9BC-C0242DA991A1}" dt="2023-08-21T02:55:37.718" v="4"/>
          <ac:spMkLst>
            <pc:docMk/>
            <pc:sldMk cId="1473834695" sldId="286"/>
            <ac:spMk id="3" creationId="{3CF74C22-FBA4-7955-9D8C-3CD666C340E3}"/>
          </ac:spMkLst>
        </pc:spChg>
      </pc:sldChg>
      <pc:sldChg chg="modSp mod">
        <pc:chgData name="Raymond Ocampo Salazar" userId="d48e9986b69be4c5" providerId="LiveId" clId="{0D2CD09B-3BBF-4F4C-B9BC-C0242DA991A1}" dt="2023-08-21T03:13:17.794" v="416" actId="20577"/>
        <pc:sldMkLst>
          <pc:docMk/>
          <pc:sldMk cId="3893573612" sldId="293"/>
        </pc:sldMkLst>
        <pc:spChg chg="mod">
          <ac:chgData name="Raymond Ocampo Salazar" userId="d48e9986b69be4c5" providerId="LiveId" clId="{0D2CD09B-3BBF-4F4C-B9BC-C0242DA991A1}" dt="2023-08-21T03:13:17.794" v="416" actId="20577"/>
          <ac:spMkLst>
            <pc:docMk/>
            <pc:sldMk cId="3893573612" sldId="293"/>
            <ac:spMk id="3" creationId="{69CE5406-415E-A745-0C17-D0C548C8E511}"/>
          </ac:spMkLst>
        </pc:spChg>
      </pc:sldChg>
      <pc:sldChg chg="modSp mod">
        <pc:chgData name="Raymond Ocampo Salazar" userId="d48e9986b69be4c5" providerId="LiveId" clId="{0D2CD09B-3BBF-4F4C-B9BC-C0242DA991A1}" dt="2023-08-21T03:10:33.738" v="381" actId="20577"/>
        <pc:sldMkLst>
          <pc:docMk/>
          <pc:sldMk cId="4077419237" sldId="294"/>
        </pc:sldMkLst>
        <pc:spChg chg="mod">
          <ac:chgData name="Raymond Ocampo Salazar" userId="d48e9986b69be4c5" providerId="LiveId" clId="{0D2CD09B-3BBF-4F4C-B9BC-C0242DA991A1}" dt="2023-08-21T03:10:33.738" v="381" actId="20577"/>
          <ac:spMkLst>
            <pc:docMk/>
            <pc:sldMk cId="4077419237" sldId="294"/>
            <ac:spMk id="2" creationId="{7A4C4DE2-5045-8FDB-4B52-AE0C8F1C0BBE}"/>
          </ac:spMkLst>
        </pc:spChg>
      </pc:sldChg>
      <pc:sldChg chg="modSp add mod">
        <pc:chgData name="Raymond Ocampo Salazar" userId="d48e9986b69be4c5" providerId="LiveId" clId="{0D2CD09B-3BBF-4F4C-B9BC-C0242DA991A1}" dt="2023-08-21T02:59:51.625" v="115"/>
        <pc:sldMkLst>
          <pc:docMk/>
          <pc:sldMk cId="1020255937" sldId="297"/>
        </pc:sldMkLst>
        <pc:spChg chg="mod">
          <ac:chgData name="Raymond Ocampo Salazar" userId="d48e9986b69be4c5" providerId="LiveId" clId="{0D2CD09B-3BBF-4F4C-B9BC-C0242DA991A1}" dt="2023-08-21T02:59:51.625" v="115"/>
          <ac:spMkLst>
            <pc:docMk/>
            <pc:sldMk cId="1020255937" sldId="297"/>
            <ac:spMk id="166" creationId="{00000000-0000-0000-0000-000000000000}"/>
          </ac:spMkLst>
        </pc:spChg>
      </pc:sldChg>
      <pc:sldChg chg="modSp new mod">
        <pc:chgData name="Raymond Ocampo Salazar" userId="d48e9986b69be4c5" providerId="LiveId" clId="{0D2CD09B-3BBF-4F4C-B9BC-C0242DA991A1}" dt="2023-08-21T03:06:43.941" v="315" actId="1076"/>
        <pc:sldMkLst>
          <pc:docMk/>
          <pc:sldMk cId="1114264975" sldId="298"/>
        </pc:sldMkLst>
        <pc:spChg chg="mod">
          <ac:chgData name="Raymond Ocampo Salazar" userId="d48e9986b69be4c5" providerId="LiveId" clId="{0D2CD09B-3BBF-4F4C-B9BC-C0242DA991A1}" dt="2023-08-21T03:03:53.799" v="224" actId="20577"/>
          <ac:spMkLst>
            <pc:docMk/>
            <pc:sldMk cId="1114264975" sldId="298"/>
            <ac:spMk id="2" creationId="{E9705BE8-0579-EC99-08C4-C5C73A131BE3}"/>
          </ac:spMkLst>
        </pc:spChg>
        <pc:spChg chg="mod">
          <ac:chgData name="Raymond Ocampo Salazar" userId="d48e9986b69be4c5" providerId="LiveId" clId="{0D2CD09B-3BBF-4F4C-B9BC-C0242DA991A1}" dt="2023-08-21T03:06:43.941" v="315" actId="1076"/>
          <ac:spMkLst>
            <pc:docMk/>
            <pc:sldMk cId="1114264975" sldId="298"/>
            <ac:spMk id="3" creationId="{4C73354C-3CC8-52C6-7916-B285EFA6B36A}"/>
          </ac:spMkLst>
        </pc:spChg>
      </pc:sldChg>
      <pc:sldChg chg="new del">
        <pc:chgData name="Raymond Ocampo Salazar" userId="d48e9986b69be4c5" providerId="LiveId" clId="{0D2CD09B-3BBF-4F4C-B9BC-C0242DA991A1}" dt="2023-08-21T02:59:01.820" v="93" actId="680"/>
        <pc:sldMkLst>
          <pc:docMk/>
          <pc:sldMk cId="3933150714" sldId="298"/>
        </pc:sldMkLst>
      </pc:sldChg>
      <pc:sldChg chg="modSp new del mod">
        <pc:chgData name="Raymond Ocampo Salazar" userId="d48e9986b69be4c5" providerId="LiveId" clId="{0D2CD09B-3BBF-4F4C-B9BC-C0242DA991A1}" dt="2023-08-21T02:59:23.748" v="101" actId="680"/>
        <pc:sldMkLst>
          <pc:docMk/>
          <pc:sldMk cId="4171735536" sldId="298"/>
        </pc:sldMkLst>
        <pc:spChg chg="mod">
          <ac:chgData name="Raymond Ocampo Salazar" userId="d48e9986b69be4c5" providerId="LiveId" clId="{0D2CD09B-3BBF-4F4C-B9BC-C0242DA991A1}" dt="2023-08-21T02:59:23.559" v="100" actId="5793"/>
          <ac:spMkLst>
            <pc:docMk/>
            <pc:sldMk cId="4171735536" sldId="298"/>
            <ac:spMk id="3" creationId="{AAF11B60-3147-2146-D5AF-FFAD83DB1C03}"/>
          </ac:spMkLst>
        </pc:spChg>
      </pc:sldChg>
    </pc:docChg>
  </pc:docChgLst>
</pc:chgInfo>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7" name="Google Shape;15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3386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31137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757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68662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1939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err="1"/>
              <a:t>Shafer</a:t>
            </a:r>
            <a:r>
              <a:rPr lang="es-ES" dirty="0"/>
              <a:t>-Landau, R. (2018). </a:t>
            </a:r>
            <a:r>
              <a:rPr lang="es-ES" i="1" dirty="0"/>
              <a:t>Living </a:t>
            </a:r>
            <a:r>
              <a:rPr lang="es-ES" i="1" dirty="0" err="1"/>
              <a:t>Ethics</a:t>
            </a:r>
            <a:r>
              <a:rPr lang="es-ES" i="0" dirty="0"/>
              <a:t>. </a:t>
            </a:r>
            <a:r>
              <a:rPr lang="es-ES" i="1" dirty="0" err="1"/>
              <a:t>An</a:t>
            </a:r>
            <a:r>
              <a:rPr lang="es-ES" i="1" dirty="0"/>
              <a:t> </a:t>
            </a:r>
            <a:r>
              <a:rPr lang="es-ES" i="1" dirty="0" err="1"/>
              <a:t>Introduction</a:t>
            </a:r>
            <a:r>
              <a:rPr lang="es-ES" i="1" dirty="0"/>
              <a:t> </a:t>
            </a:r>
            <a:r>
              <a:rPr lang="es-ES" i="1" dirty="0" err="1"/>
              <a:t>with</a:t>
            </a:r>
            <a:r>
              <a:rPr lang="es-ES" i="1" dirty="0"/>
              <a:t> </a:t>
            </a:r>
            <a:r>
              <a:rPr lang="es-ES" i="1" dirty="0" err="1"/>
              <a:t>Readings</a:t>
            </a:r>
            <a:r>
              <a:rPr lang="es-ES" i="1" dirty="0"/>
              <a:t>. </a:t>
            </a:r>
            <a:r>
              <a:rPr lang="es-ES" i="0" dirty="0"/>
              <a:t>Oxford </a:t>
            </a:r>
            <a:r>
              <a:rPr lang="es-ES" i="0" dirty="0" err="1"/>
              <a:t>University</a:t>
            </a:r>
            <a:r>
              <a:rPr lang="es-ES" i="0" dirty="0"/>
              <a:t> </a:t>
            </a:r>
            <a:r>
              <a:rPr lang="es-ES" i="0" dirty="0" err="1"/>
              <a:t>Press</a:t>
            </a:r>
            <a:r>
              <a:rPr lang="es-ES" i="0" dirty="0"/>
              <a:t>.</a:t>
            </a:r>
            <a:endParaRPr dirty="0"/>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8236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E" b="0" i="0" dirty="0" err="1">
                <a:solidFill>
                  <a:srgbClr val="1A1A1A"/>
                </a:solidFill>
                <a:effectLst/>
                <a:latin typeface="Source Sans Pro" panose="020B0503030403020204" pitchFamily="34" charset="0"/>
              </a:rPr>
              <a:t>Sayre-McCord</a:t>
            </a:r>
            <a:r>
              <a:rPr lang="es-PE" b="0" i="0" dirty="0">
                <a:solidFill>
                  <a:srgbClr val="1A1A1A"/>
                </a:solidFill>
                <a:effectLst/>
                <a:latin typeface="Source Sans Pro" panose="020B0503030403020204" pitchFamily="34" charset="0"/>
              </a:rPr>
              <a:t>, G. (2023). "</a:t>
            </a:r>
            <a:r>
              <a:rPr lang="es-PE" b="0" i="0" dirty="0" err="1">
                <a:solidFill>
                  <a:srgbClr val="1A1A1A"/>
                </a:solidFill>
                <a:effectLst/>
                <a:latin typeface="Source Sans Pro" panose="020B0503030403020204" pitchFamily="34" charset="0"/>
              </a:rPr>
              <a:t>Metaethics</a:t>
            </a:r>
            <a:r>
              <a:rPr lang="es-PE" b="0" i="0" dirty="0">
                <a:solidFill>
                  <a:srgbClr val="1A1A1A"/>
                </a:solidFill>
                <a:effectLst/>
                <a:latin typeface="Source Sans Pro" panose="020B0503030403020204" pitchFamily="34" charset="0"/>
              </a:rPr>
              <a:t>", </a:t>
            </a:r>
            <a:r>
              <a:rPr lang="es-PE" b="0" i="1" dirty="0" err="1">
                <a:solidFill>
                  <a:srgbClr val="1A1A1A"/>
                </a:solidFill>
                <a:effectLst/>
                <a:latin typeface="Source Sans Pro" panose="020B0503030403020204" pitchFamily="34" charset="0"/>
              </a:rPr>
              <a:t>The</a:t>
            </a:r>
            <a:r>
              <a:rPr lang="es-PE" b="0" i="1" dirty="0">
                <a:solidFill>
                  <a:srgbClr val="1A1A1A"/>
                </a:solidFill>
                <a:effectLst/>
                <a:latin typeface="Source Sans Pro" panose="020B0503030403020204" pitchFamily="34" charset="0"/>
              </a:rPr>
              <a:t> Stanford </a:t>
            </a:r>
            <a:r>
              <a:rPr lang="es-PE" b="0" i="1" dirty="0" err="1">
                <a:solidFill>
                  <a:srgbClr val="1A1A1A"/>
                </a:solidFill>
                <a:effectLst/>
                <a:latin typeface="Source Sans Pro" panose="020B0503030403020204" pitchFamily="34" charset="0"/>
              </a:rPr>
              <a:t>Encyclopedia</a:t>
            </a:r>
            <a:r>
              <a:rPr lang="es-PE" b="0" i="1" dirty="0">
                <a:solidFill>
                  <a:srgbClr val="1A1A1A"/>
                </a:solidFill>
                <a:effectLst/>
                <a:latin typeface="Source Sans Pro" panose="020B0503030403020204" pitchFamily="34" charset="0"/>
              </a:rPr>
              <a:t> </a:t>
            </a:r>
            <a:r>
              <a:rPr lang="es-PE" b="0" i="1" dirty="0" err="1">
                <a:solidFill>
                  <a:srgbClr val="1A1A1A"/>
                </a:solidFill>
                <a:effectLst/>
                <a:latin typeface="Source Sans Pro" panose="020B0503030403020204" pitchFamily="34" charset="0"/>
              </a:rPr>
              <a:t>of</a:t>
            </a:r>
            <a:r>
              <a:rPr lang="es-PE" b="0" i="1" dirty="0">
                <a:solidFill>
                  <a:srgbClr val="1A1A1A"/>
                </a:solidFill>
                <a:effectLst/>
                <a:latin typeface="Source Sans Pro" panose="020B0503030403020204" pitchFamily="34" charset="0"/>
              </a:rPr>
              <a:t> </a:t>
            </a:r>
            <a:r>
              <a:rPr lang="es-PE" b="0" i="1" dirty="0" err="1">
                <a:solidFill>
                  <a:srgbClr val="1A1A1A"/>
                </a:solidFill>
                <a:effectLst/>
                <a:latin typeface="Source Sans Pro" panose="020B0503030403020204" pitchFamily="34" charset="0"/>
              </a:rPr>
              <a:t>Philosophy</a:t>
            </a:r>
            <a:r>
              <a:rPr lang="es-PE" b="0" i="1" dirty="0">
                <a:solidFill>
                  <a:srgbClr val="1A1A1A"/>
                </a:solidFill>
                <a:effectLst/>
                <a:latin typeface="Source Sans Pro" panose="020B0503030403020204" pitchFamily="34" charset="0"/>
              </a:rPr>
              <a:t> </a:t>
            </a:r>
            <a:r>
              <a:rPr lang="es-PE" b="0" i="0" dirty="0">
                <a:solidFill>
                  <a:srgbClr val="1A1A1A"/>
                </a:solidFill>
                <a:effectLst/>
                <a:latin typeface="Source Sans Pro" panose="020B0503030403020204" pitchFamily="34" charset="0"/>
              </a:rPr>
              <a:t>(Spring 2023 </a:t>
            </a:r>
            <a:r>
              <a:rPr lang="es-PE" b="0" i="0" dirty="0" err="1">
                <a:solidFill>
                  <a:srgbClr val="1A1A1A"/>
                </a:solidFill>
                <a:effectLst/>
                <a:latin typeface="Source Sans Pro" panose="020B0503030403020204" pitchFamily="34" charset="0"/>
              </a:rPr>
              <a:t>Edition</a:t>
            </a:r>
            <a:r>
              <a:rPr lang="es-PE" b="0" i="0" dirty="0">
                <a:solidFill>
                  <a:srgbClr val="1A1A1A"/>
                </a:solidFill>
                <a:effectLst/>
                <a:latin typeface="Source Sans Pro" panose="020B0503030403020204" pitchFamily="34" charset="0"/>
              </a:rPr>
              <a:t>), Edward N. </a:t>
            </a:r>
            <a:r>
              <a:rPr lang="es-PE" b="0" i="0" dirty="0" err="1">
                <a:solidFill>
                  <a:srgbClr val="1A1A1A"/>
                </a:solidFill>
                <a:effectLst/>
                <a:latin typeface="Source Sans Pro" panose="020B0503030403020204" pitchFamily="34" charset="0"/>
              </a:rPr>
              <a:t>Zalta</a:t>
            </a:r>
            <a:r>
              <a:rPr lang="es-PE" b="0" i="0" dirty="0">
                <a:solidFill>
                  <a:srgbClr val="1A1A1A"/>
                </a:solidFill>
                <a:effectLst/>
                <a:latin typeface="Source Sans Pro" panose="020B0503030403020204" pitchFamily="34" charset="0"/>
              </a:rPr>
              <a:t> &amp; Uri </a:t>
            </a:r>
            <a:r>
              <a:rPr lang="es-PE" b="0" i="0" dirty="0" err="1">
                <a:solidFill>
                  <a:srgbClr val="1A1A1A"/>
                </a:solidFill>
                <a:effectLst/>
                <a:latin typeface="Source Sans Pro" panose="020B0503030403020204" pitchFamily="34" charset="0"/>
              </a:rPr>
              <a:t>Nodelman</a:t>
            </a:r>
            <a:r>
              <a:rPr lang="es-PE" b="0" i="0" dirty="0">
                <a:solidFill>
                  <a:srgbClr val="1A1A1A"/>
                </a:solidFill>
                <a:effectLst/>
                <a:latin typeface="Source Sans Pro" panose="020B0503030403020204" pitchFamily="34" charset="0"/>
              </a:rPr>
              <a:t> (eds.), URL = &lt;https://plato.stanford.edu/archives/spr2023/entries/metaethics/&gt;.</a:t>
            </a:r>
            <a:endParaRPr dirty="0"/>
          </a:p>
        </p:txBody>
      </p:sp>
      <p:sp>
        <p:nvSpPr>
          <p:cNvPr id="109" name="Google Shape;10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9112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A1A1A"/>
                </a:solidFill>
                <a:effectLst/>
                <a:latin typeface="Source Sans Pro" panose="020B0604020202020204" pitchFamily="34" charset="0"/>
              </a:rPr>
              <a:t>Gowans, C. (2021). "Moral Relativism", </a:t>
            </a:r>
            <a:r>
              <a:rPr lang="en-US" b="0" i="1" dirty="0">
                <a:solidFill>
                  <a:srgbClr val="1A1A1A"/>
                </a:solidFill>
                <a:effectLst/>
                <a:latin typeface="Source Sans Pro" panose="020B0604020202020204" pitchFamily="34" charset="0"/>
              </a:rPr>
              <a:t>The Stanford Encyclopedia of Philosophy </a:t>
            </a:r>
            <a:r>
              <a:rPr lang="en-US" b="0" i="0" dirty="0">
                <a:solidFill>
                  <a:srgbClr val="1A1A1A"/>
                </a:solidFill>
                <a:effectLst/>
                <a:latin typeface="Source Sans Pro" panose="020B0604020202020204" pitchFamily="34" charset="0"/>
              </a:rPr>
              <a:t>(Spring 2021 Edition), Edward N. </a:t>
            </a:r>
            <a:r>
              <a:rPr lang="en-US" b="0" i="0" dirty="0" err="1">
                <a:solidFill>
                  <a:srgbClr val="1A1A1A"/>
                </a:solidFill>
                <a:effectLst/>
                <a:latin typeface="Source Sans Pro" panose="020B0604020202020204" pitchFamily="34" charset="0"/>
              </a:rPr>
              <a:t>Zalta</a:t>
            </a:r>
            <a:r>
              <a:rPr lang="en-US" b="0" i="0" dirty="0">
                <a:solidFill>
                  <a:srgbClr val="1A1A1A"/>
                </a:solidFill>
                <a:effectLst/>
                <a:latin typeface="Source Sans Pro" panose="020B0604020202020204" pitchFamily="34" charset="0"/>
              </a:rPr>
              <a:t> (ed.), URL = &lt;https://plato.stanford.edu/archives/spr2021/entries/moral-relativism/&gt;.</a:t>
            </a:r>
            <a:endParaRPr lang="en-US" dirty="0"/>
          </a:p>
          <a:p>
            <a:pPr marL="0" lvl="0" indent="0" algn="l" rtl="0">
              <a:spcBef>
                <a:spcPts val="0"/>
              </a:spcBef>
              <a:spcAft>
                <a:spcPts val="0"/>
              </a:spcAft>
              <a:buNone/>
            </a:pPr>
            <a:endParaRPr dirty="0"/>
          </a:p>
        </p:txBody>
      </p:sp>
      <p:sp>
        <p:nvSpPr>
          <p:cNvPr id="139" name="Google Shape;13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accent5"/>
              </a:buClr>
              <a:buSzPts val="5400"/>
              <a:buFont typeface="EB Garamon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110000"/>
              </a:lnSpc>
              <a:spcBef>
                <a:spcPts val="1000"/>
              </a:spcBef>
              <a:spcAft>
                <a:spcPts val="0"/>
              </a:spcAft>
              <a:buSzPts val="1920"/>
              <a:buNone/>
              <a:defRPr sz="2400"/>
            </a:lvl1pPr>
            <a:lvl2pPr lvl="1" algn="ctr">
              <a:lnSpc>
                <a:spcPct val="110000"/>
              </a:lnSpc>
              <a:spcBef>
                <a:spcPts val="500"/>
              </a:spcBef>
              <a:spcAft>
                <a:spcPts val="0"/>
              </a:spcAft>
              <a:buSzPts val="1600"/>
              <a:buNone/>
              <a:defRPr sz="2000"/>
            </a:lvl2pPr>
            <a:lvl3pPr lvl="2" algn="ctr">
              <a:lnSpc>
                <a:spcPct val="110000"/>
              </a:lnSpc>
              <a:spcBef>
                <a:spcPts val="500"/>
              </a:spcBef>
              <a:spcAft>
                <a:spcPts val="0"/>
              </a:spcAft>
              <a:buSzPts val="1440"/>
              <a:buNone/>
              <a:defRPr sz="1800"/>
            </a:lvl3pPr>
            <a:lvl4pPr lvl="3" algn="ctr">
              <a:lnSpc>
                <a:spcPct val="110000"/>
              </a:lnSpc>
              <a:spcBef>
                <a:spcPts val="500"/>
              </a:spcBef>
              <a:spcAft>
                <a:spcPts val="0"/>
              </a:spcAft>
              <a:buSzPts val="1280"/>
              <a:buNone/>
              <a:defRPr sz="1600"/>
            </a:lvl4pPr>
            <a:lvl5pPr lvl="4" algn="ctr">
              <a:lnSpc>
                <a:spcPct val="110000"/>
              </a:lnSpc>
              <a:spcBef>
                <a:spcPts val="500"/>
              </a:spcBef>
              <a:spcAft>
                <a:spcPts val="0"/>
              </a:spcAft>
              <a:buSzPts val="128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5" name="Google Shape;15;p19"/>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9"/>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9"/>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9"/>
        <p:cNvGrpSpPr/>
        <p:nvPr/>
      </p:nvGrpSpPr>
      <p:grpSpPr>
        <a:xfrm>
          <a:off x="0" y="0"/>
          <a:ext cx="0" cy="0"/>
          <a:chOff x="0" y="0"/>
          <a:chExt cx="0" cy="0"/>
        </a:xfrm>
      </p:grpSpPr>
      <p:sp>
        <p:nvSpPr>
          <p:cNvPr id="70" name="Google Shape;70;p28"/>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8"/>
          <p:cNvSpPr txBox="1">
            <a:spLocks noGrp="1"/>
          </p:cNvSpPr>
          <p:nvPr>
            <p:ph type="body" idx="1"/>
          </p:nvPr>
        </p:nvSpPr>
        <p:spPr>
          <a:xfrm rot="5400000">
            <a:off x="4096847" y="-1079990"/>
            <a:ext cx="3998306" cy="10515600"/>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28"/>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8"/>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8"/>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5"/>
        <p:cNvGrpSpPr/>
        <p:nvPr/>
      </p:nvGrpSpPr>
      <p:grpSpPr>
        <a:xfrm>
          <a:off x="0" y="0"/>
          <a:ext cx="0" cy="0"/>
          <a:chOff x="0" y="0"/>
          <a:chExt cx="0" cy="0"/>
        </a:xfrm>
      </p:grpSpPr>
      <p:sp>
        <p:nvSpPr>
          <p:cNvPr id="76" name="Google Shape;76;p29"/>
          <p:cNvSpPr txBox="1">
            <a:spLocks noGrp="1"/>
          </p:cNvSpPr>
          <p:nvPr>
            <p:ph type="title"/>
          </p:nvPr>
        </p:nvSpPr>
        <p:spPr>
          <a:xfrm rot="5400000">
            <a:off x="7331869" y="2155031"/>
            <a:ext cx="5414963"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9"/>
          <p:cNvSpPr txBox="1">
            <a:spLocks noGrp="1"/>
          </p:cNvSpPr>
          <p:nvPr>
            <p:ph type="body" idx="1"/>
          </p:nvPr>
        </p:nvSpPr>
        <p:spPr>
          <a:xfrm rot="5400000">
            <a:off x="1997869" y="-397669"/>
            <a:ext cx="5414963" cy="7734300"/>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29"/>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9"/>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9"/>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20"/>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20"/>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lvl1pPr marL="457200" lvl="0" indent="-370840" algn="l">
              <a:lnSpc>
                <a:spcPct val="110000"/>
              </a:lnSpc>
              <a:spcBef>
                <a:spcPts val="1000"/>
              </a:spcBef>
              <a:spcAft>
                <a:spcPts val="0"/>
              </a:spcAft>
              <a:buSzPts val="2240"/>
              <a:buFont typeface="Noto Sans Symbols"/>
              <a:buChar char="▪"/>
              <a:defRPr/>
            </a:lvl1pPr>
            <a:lvl2pPr marL="914400" lvl="1" indent="-350519" algn="l">
              <a:lnSpc>
                <a:spcPct val="110000"/>
              </a:lnSpc>
              <a:spcBef>
                <a:spcPts val="500"/>
              </a:spcBef>
              <a:spcAft>
                <a:spcPts val="0"/>
              </a:spcAft>
              <a:buSzPts val="1920"/>
              <a:buFont typeface="Noto Sans Symbols"/>
              <a:buChar char="▪"/>
              <a:defRPr/>
            </a:lvl2pPr>
            <a:lvl3pPr marL="1371600" lvl="2" indent="-330200" algn="l">
              <a:lnSpc>
                <a:spcPct val="110000"/>
              </a:lnSpc>
              <a:spcBef>
                <a:spcPts val="500"/>
              </a:spcBef>
              <a:spcAft>
                <a:spcPts val="0"/>
              </a:spcAft>
              <a:buSzPts val="1600"/>
              <a:buFont typeface="Noto Sans Symbols"/>
              <a:buChar char="▪"/>
              <a:defRPr/>
            </a:lvl3pPr>
            <a:lvl4pPr marL="1828800" lvl="3" indent="-320039" algn="l">
              <a:lnSpc>
                <a:spcPct val="110000"/>
              </a:lnSpc>
              <a:spcBef>
                <a:spcPts val="500"/>
              </a:spcBef>
              <a:spcAft>
                <a:spcPts val="0"/>
              </a:spcAft>
              <a:buSzPts val="1440"/>
              <a:buFont typeface="Noto Sans Symbols"/>
              <a:buChar char="▪"/>
              <a:defRPr/>
            </a:lvl4pPr>
            <a:lvl5pPr marL="2286000" lvl="4" indent="-320039" algn="l">
              <a:lnSpc>
                <a:spcPct val="110000"/>
              </a:lnSpc>
              <a:spcBef>
                <a:spcPts val="500"/>
              </a:spcBef>
              <a:spcAft>
                <a:spcPts val="0"/>
              </a:spcAft>
              <a:buSzPts val="1440"/>
              <a:buFont typeface="Noto Sans Symbols"/>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 name="Google Shape;21;p20"/>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0"/>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0"/>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5"/>
              </a:buClr>
              <a:buSzPts val="5400"/>
              <a:buFont typeface="EB Garamon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1920"/>
              <a:buNone/>
              <a:defRPr sz="2400">
                <a:solidFill>
                  <a:srgbClr val="888888"/>
                </a:solidFill>
              </a:defRPr>
            </a:lvl1pPr>
            <a:lvl2pPr marL="914400" lvl="1" indent="-228600" algn="l">
              <a:lnSpc>
                <a:spcPct val="110000"/>
              </a:lnSpc>
              <a:spcBef>
                <a:spcPts val="500"/>
              </a:spcBef>
              <a:spcAft>
                <a:spcPts val="0"/>
              </a:spcAft>
              <a:buSzPts val="1600"/>
              <a:buNone/>
              <a:defRPr sz="2000">
                <a:solidFill>
                  <a:srgbClr val="888888"/>
                </a:solidFill>
              </a:defRPr>
            </a:lvl2pPr>
            <a:lvl3pPr marL="1371600" lvl="2" indent="-228600" algn="l">
              <a:lnSpc>
                <a:spcPct val="110000"/>
              </a:lnSpc>
              <a:spcBef>
                <a:spcPts val="500"/>
              </a:spcBef>
              <a:spcAft>
                <a:spcPts val="0"/>
              </a:spcAft>
              <a:buSzPts val="1440"/>
              <a:buNone/>
              <a:defRPr sz="1800">
                <a:solidFill>
                  <a:srgbClr val="888888"/>
                </a:solidFill>
              </a:defRPr>
            </a:lvl3pPr>
            <a:lvl4pPr marL="1828800" lvl="3" indent="-228600" algn="l">
              <a:lnSpc>
                <a:spcPct val="110000"/>
              </a:lnSpc>
              <a:spcBef>
                <a:spcPts val="500"/>
              </a:spcBef>
              <a:spcAft>
                <a:spcPts val="0"/>
              </a:spcAft>
              <a:buSzPts val="1280"/>
              <a:buNone/>
              <a:defRPr sz="1600">
                <a:solidFill>
                  <a:srgbClr val="888888"/>
                </a:solidFill>
              </a:defRPr>
            </a:lvl4pPr>
            <a:lvl5pPr marL="2286000" lvl="4" indent="-228600" algn="l">
              <a:lnSpc>
                <a:spcPct val="110000"/>
              </a:lnSpc>
              <a:spcBef>
                <a:spcPts val="500"/>
              </a:spcBef>
              <a:spcAft>
                <a:spcPts val="0"/>
              </a:spcAft>
              <a:buSzPts val="128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7" name="Google Shape;27;p21"/>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1"/>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1"/>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22"/>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4800"/>
              <a:buFont typeface="EB Garamond"/>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2"/>
          <p:cNvSpPr txBox="1">
            <a:spLocks noGrp="1"/>
          </p:cNvSpPr>
          <p:nvPr>
            <p:ph type="body" idx="1"/>
          </p:nvPr>
        </p:nvSpPr>
        <p:spPr>
          <a:xfrm>
            <a:off x="838200" y="2057399"/>
            <a:ext cx="5181600" cy="4119563"/>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2"/>
          <p:cNvSpPr txBox="1">
            <a:spLocks noGrp="1"/>
          </p:cNvSpPr>
          <p:nvPr>
            <p:ph type="body" idx="2"/>
          </p:nvPr>
        </p:nvSpPr>
        <p:spPr>
          <a:xfrm>
            <a:off x="6172200" y="2057399"/>
            <a:ext cx="5181600" cy="4119563"/>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22"/>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2"/>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2"/>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23"/>
          <p:cNvSpPr txBox="1">
            <a:spLocks noGrp="1"/>
          </p:cNvSpPr>
          <p:nvPr>
            <p:ph type="title"/>
          </p:nvPr>
        </p:nvSpPr>
        <p:spPr>
          <a:xfrm>
            <a:off x="839788" y="668338"/>
            <a:ext cx="10515600" cy="108426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3"/>
          <p:cNvSpPr txBox="1">
            <a:spLocks noGrp="1"/>
          </p:cNvSpPr>
          <p:nvPr>
            <p:ph type="body" idx="1"/>
          </p:nvPr>
        </p:nvSpPr>
        <p:spPr>
          <a:xfrm>
            <a:off x="839788" y="1828800"/>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10000"/>
              </a:lnSpc>
              <a:spcBef>
                <a:spcPts val="1000"/>
              </a:spcBef>
              <a:spcAft>
                <a:spcPts val="0"/>
              </a:spcAft>
              <a:buSzPts val="1920"/>
              <a:buNone/>
              <a:defRPr sz="2400" b="0"/>
            </a:lvl1pPr>
            <a:lvl2pPr marL="914400" lvl="1" indent="-228600" algn="l">
              <a:lnSpc>
                <a:spcPct val="110000"/>
              </a:lnSpc>
              <a:spcBef>
                <a:spcPts val="500"/>
              </a:spcBef>
              <a:spcAft>
                <a:spcPts val="0"/>
              </a:spcAft>
              <a:buSzPts val="1600"/>
              <a:buNone/>
              <a:defRPr sz="2000" b="1"/>
            </a:lvl2pPr>
            <a:lvl3pPr marL="1371600" lvl="2" indent="-228600" algn="l">
              <a:lnSpc>
                <a:spcPct val="110000"/>
              </a:lnSpc>
              <a:spcBef>
                <a:spcPts val="500"/>
              </a:spcBef>
              <a:spcAft>
                <a:spcPts val="0"/>
              </a:spcAft>
              <a:buSzPts val="1440"/>
              <a:buNone/>
              <a:defRPr sz="1800" b="1"/>
            </a:lvl3pPr>
            <a:lvl4pPr marL="1828800" lvl="3" indent="-228600" algn="l">
              <a:lnSpc>
                <a:spcPct val="110000"/>
              </a:lnSpc>
              <a:spcBef>
                <a:spcPts val="500"/>
              </a:spcBef>
              <a:spcAft>
                <a:spcPts val="0"/>
              </a:spcAft>
              <a:buSzPts val="1280"/>
              <a:buNone/>
              <a:defRPr sz="1600" b="1"/>
            </a:lvl4pPr>
            <a:lvl5pPr marL="2286000" lvl="4" indent="-228600" algn="l">
              <a:lnSpc>
                <a:spcPct val="110000"/>
              </a:lnSpc>
              <a:spcBef>
                <a:spcPts val="500"/>
              </a:spcBef>
              <a:spcAft>
                <a:spcPts val="0"/>
              </a:spcAft>
              <a:buSzPts val="128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0" name="Google Shape;40;p23"/>
          <p:cNvSpPr txBox="1">
            <a:spLocks noGrp="1"/>
          </p:cNvSpPr>
          <p:nvPr>
            <p:ph type="body" idx="2"/>
          </p:nvPr>
        </p:nvSpPr>
        <p:spPr>
          <a:xfrm>
            <a:off x="839788" y="2743199"/>
            <a:ext cx="5157787" cy="3446463"/>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23"/>
          <p:cNvSpPr txBox="1">
            <a:spLocks noGrp="1"/>
          </p:cNvSpPr>
          <p:nvPr>
            <p:ph type="body" idx="3"/>
          </p:nvPr>
        </p:nvSpPr>
        <p:spPr>
          <a:xfrm>
            <a:off x="6172200" y="1828800"/>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10000"/>
              </a:lnSpc>
              <a:spcBef>
                <a:spcPts val="1000"/>
              </a:spcBef>
              <a:spcAft>
                <a:spcPts val="0"/>
              </a:spcAft>
              <a:buSzPts val="1920"/>
              <a:buNone/>
              <a:defRPr sz="2400" b="0"/>
            </a:lvl1pPr>
            <a:lvl2pPr marL="914400" lvl="1" indent="-228600" algn="l">
              <a:lnSpc>
                <a:spcPct val="110000"/>
              </a:lnSpc>
              <a:spcBef>
                <a:spcPts val="500"/>
              </a:spcBef>
              <a:spcAft>
                <a:spcPts val="0"/>
              </a:spcAft>
              <a:buSzPts val="1600"/>
              <a:buNone/>
              <a:defRPr sz="2000" b="1"/>
            </a:lvl2pPr>
            <a:lvl3pPr marL="1371600" lvl="2" indent="-228600" algn="l">
              <a:lnSpc>
                <a:spcPct val="110000"/>
              </a:lnSpc>
              <a:spcBef>
                <a:spcPts val="500"/>
              </a:spcBef>
              <a:spcAft>
                <a:spcPts val="0"/>
              </a:spcAft>
              <a:buSzPts val="1440"/>
              <a:buNone/>
              <a:defRPr sz="1800" b="1"/>
            </a:lvl3pPr>
            <a:lvl4pPr marL="1828800" lvl="3" indent="-228600" algn="l">
              <a:lnSpc>
                <a:spcPct val="110000"/>
              </a:lnSpc>
              <a:spcBef>
                <a:spcPts val="500"/>
              </a:spcBef>
              <a:spcAft>
                <a:spcPts val="0"/>
              </a:spcAft>
              <a:buSzPts val="1280"/>
              <a:buNone/>
              <a:defRPr sz="1600" b="1"/>
            </a:lvl4pPr>
            <a:lvl5pPr marL="2286000" lvl="4" indent="-228600" algn="l">
              <a:lnSpc>
                <a:spcPct val="110000"/>
              </a:lnSpc>
              <a:spcBef>
                <a:spcPts val="500"/>
              </a:spcBef>
              <a:spcAft>
                <a:spcPts val="0"/>
              </a:spcAft>
              <a:buSzPts val="128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2" name="Google Shape;42;p23"/>
          <p:cNvSpPr txBox="1">
            <a:spLocks noGrp="1"/>
          </p:cNvSpPr>
          <p:nvPr>
            <p:ph type="body" idx="4"/>
          </p:nvPr>
        </p:nvSpPr>
        <p:spPr>
          <a:xfrm>
            <a:off x="6172200" y="2743199"/>
            <a:ext cx="5183188" cy="3446463"/>
          </a:xfrm>
          <a:prstGeom prst="rect">
            <a:avLst/>
          </a:prstGeom>
          <a:noFill/>
          <a:ln>
            <a:noFill/>
          </a:ln>
        </p:spPr>
        <p:txBody>
          <a:bodyPr spcFirstLastPara="1" wrap="square" lIns="91425" tIns="45700" rIns="91425" bIns="45700" anchor="t" anchorCtr="0">
            <a:normAutofit/>
          </a:bodyPr>
          <a:lstStyle>
            <a:lvl1pPr marL="457200" lvl="0" indent="-320040" algn="l">
              <a:lnSpc>
                <a:spcPct val="110000"/>
              </a:lnSpc>
              <a:spcBef>
                <a:spcPts val="1000"/>
              </a:spcBef>
              <a:spcAft>
                <a:spcPts val="0"/>
              </a:spcAft>
              <a:buSzPts val="1440"/>
              <a:buChar char="▪"/>
              <a:defRPr/>
            </a:lvl1pPr>
            <a:lvl2pPr marL="914400" lvl="1" indent="-320040" algn="l">
              <a:lnSpc>
                <a:spcPct val="110000"/>
              </a:lnSpc>
              <a:spcBef>
                <a:spcPts val="500"/>
              </a:spcBef>
              <a:spcAft>
                <a:spcPts val="0"/>
              </a:spcAft>
              <a:buSzPts val="1440"/>
              <a:buChar char="▪"/>
              <a:defRPr/>
            </a:lvl2pPr>
            <a:lvl3pPr marL="1371600" lvl="2" indent="-320039" algn="l">
              <a:lnSpc>
                <a:spcPct val="110000"/>
              </a:lnSpc>
              <a:spcBef>
                <a:spcPts val="500"/>
              </a:spcBef>
              <a:spcAft>
                <a:spcPts val="0"/>
              </a:spcAft>
              <a:buSzPts val="1440"/>
              <a:buChar char="▪"/>
              <a:defRPr/>
            </a:lvl3pPr>
            <a:lvl4pPr marL="1828800" lvl="3" indent="-320039" algn="l">
              <a:lnSpc>
                <a:spcPct val="110000"/>
              </a:lnSpc>
              <a:spcBef>
                <a:spcPts val="500"/>
              </a:spcBef>
              <a:spcAft>
                <a:spcPts val="0"/>
              </a:spcAft>
              <a:buSzPts val="1440"/>
              <a:buChar char="▪"/>
              <a:defRPr/>
            </a:lvl4pPr>
            <a:lvl5pPr marL="2286000" lvl="4" indent="-320039" algn="l">
              <a:lnSpc>
                <a:spcPct val="110000"/>
              </a:lnSpc>
              <a:spcBef>
                <a:spcPts val="5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23"/>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3"/>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3"/>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24"/>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4"/>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4"/>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4"/>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25"/>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5"/>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5"/>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5"/>
        <p:cNvGrpSpPr/>
        <p:nvPr/>
      </p:nvGrpSpPr>
      <p:grpSpPr>
        <a:xfrm>
          <a:off x="0" y="0"/>
          <a:ext cx="0" cy="0"/>
          <a:chOff x="0" y="0"/>
          <a:chExt cx="0" cy="0"/>
        </a:xfrm>
      </p:grpSpPr>
      <p:sp>
        <p:nvSpPr>
          <p:cNvPr id="56" name="Google Shape;56;p26"/>
          <p:cNvSpPr txBox="1">
            <a:spLocks noGrp="1"/>
          </p:cNvSpPr>
          <p:nvPr>
            <p:ph type="title"/>
          </p:nvPr>
        </p:nvSpPr>
        <p:spPr>
          <a:xfrm>
            <a:off x="839788" y="685800"/>
            <a:ext cx="3932237" cy="1371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5"/>
              </a:buClr>
              <a:buSzPts val="3200"/>
              <a:buFont typeface="EB 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6"/>
          <p:cNvSpPr txBox="1">
            <a:spLocks noGrp="1"/>
          </p:cNvSpPr>
          <p:nvPr>
            <p:ph type="body" idx="1"/>
          </p:nvPr>
        </p:nvSpPr>
        <p:spPr>
          <a:xfrm>
            <a:off x="5183188" y="685801"/>
            <a:ext cx="6172200" cy="5175250"/>
          </a:xfrm>
          <a:prstGeom prst="rect">
            <a:avLst/>
          </a:prstGeom>
          <a:noFill/>
          <a:ln>
            <a:noFill/>
          </a:ln>
        </p:spPr>
        <p:txBody>
          <a:bodyPr spcFirstLastPara="1" wrap="square" lIns="91425" tIns="45700" rIns="91425" bIns="45700" anchor="t" anchorCtr="0">
            <a:normAutofit/>
          </a:bodyPr>
          <a:lstStyle>
            <a:lvl1pPr marL="457200" lvl="0" indent="-391160" algn="l">
              <a:lnSpc>
                <a:spcPct val="110000"/>
              </a:lnSpc>
              <a:spcBef>
                <a:spcPts val="1000"/>
              </a:spcBef>
              <a:spcAft>
                <a:spcPts val="0"/>
              </a:spcAft>
              <a:buSzPts val="2560"/>
              <a:buChar char="▪"/>
              <a:defRPr sz="3200"/>
            </a:lvl1pPr>
            <a:lvl2pPr marL="914400" lvl="1" indent="-370840" algn="l">
              <a:lnSpc>
                <a:spcPct val="110000"/>
              </a:lnSpc>
              <a:spcBef>
                <a:spcPts val="500"/>
              </a:spcBef>
              <a:spcAft>
                <a:spcPts val="0"/>
              </a:spcAft>
              <a:buSzPts val="2240"/>
              <a:buChar char="▪"/>
              <a:defRPr sz="2800"/>
            </a:lvl2pPr>
            <a:lvl3pPr marL="1371600" lvl="2" indent="-350519" algn="l">
              <a:lnSpc>
                <a:spcPct val="110000"/>
              </a:lnSpc>
              <a:spcBef>
                <a:spcPts val="500"/>
              </a:spcBef>
              <a:spcAft>
                <a:spcPts val="0"/>
              </a:spcAft>
              <a:buSzPts val="1920"/>
              <a:buChar char="▪"/>
              <a:defRPr sz="2400"/>
            </a:lvl3pPr>
            <a:lvl4pPr marL="1828800" lvl="3" indent="-330200" algn="l">
              <a:lnSpc>
                <a:spcPct val="110000"/>
              </a:lnSpc>
              <a:spcBef>
                <a:spcPts val="500"/>
              </a:spcBef>
              <a:spcAft>
                <a:spcPts val="0"/>
              </a:spcAft>
              <a:buSzPts val="1600"/>
              <a:buChar char="▪"/>
              <a:defRPr sz="2000"/>
            </a:lvl4pPr>
            <a:lvl5pPr marL="2286000" lvl="4" indent="-330200" algn="l">
              <a:lnSpc>
                <a:spcPct val="110000"/>
              </a:lnSpc>
              <a:spcBef>
                <a:spcPts val="500"/>
              </a:spcBef>
              <a:spcAft>
                <a:spcPts val="0"/>
              </a:spcAft>
              <a:buSzPts val="16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8" name="Google Shape;58;p26"/>
          <p:cNvSpPr txBox="1">
            <a:spLocks noGrp="1"/>
          </p:cNvSpPr>
          <p:nvPr>
            <p:ph type="body" idx="2"/>
          </p:nvPr>
        </p:nvSpPr>
        <p:spPr>
          <a:xfrm>
            <a:off x="839788" y="2209800"/>
            <a:ext cx="3932237" cy="365918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1280"/>
              <a:buNone/>
              <a:defRPr sz="1600"/>
            </a:lvl1pPr>
            <a:lvl2pPr marL="914400" lvl="1" indent="-228600" algn="l">
              <a:lnSpc>
                <a:spcPct val="110000"/>
              </a:lnSpc>
              <a:spcBef>
                <a:spcPts val="500"/>
              </a:spcBef>
              <a:spcAft>
                <a:spcPts val="0"/>
              </a:spcAft>
              <a:buSzPts val="1120"/>
              <a:buNone/>
              <a:defRPr sz="1400"/>
            </a:lvl2pPr>
            <a:lvl3pPr marL="1371600" lvl="2" indent="-228600" algn="l">
              <a:lnSpc>
                <a:spcPct val="110000"/>
              </a:lnSpc>
              <a:spcBef>
                <a:spcPts val="500"/>
              </a:spcBef>
              <a:spcAft>
                <a:spcPts val="0"/>
              </a:spcAft>
              <a:buSzPts val="960"/>
              <a:buNone/>
              <a:defRPr sz="1200"/>
            </a:lvl3pPr>
            <a:lvl4pPr marL="1828800" lvl="3" indent="-228600" algn="l">
              <a:lnSpc>
                <a:spcPct val="110000"/>
              </a:lnSpc>
              <a:spcBef>
                <a:spcPts val="500"/>
              </a:spcBef>
              <a:spcAft>
                <a:spcPts val="0"/>
              </a:spcAft>
              <a:buSzPts val="800"/>
              <a:buNone/>
              <a:defRPr sz="1000"/>
            </a:lvl4pPr>
            <a:lvl5pPr marL="2286000" lvl="4" indent="-228600" algn="l">
              <a:lnSpc>
                <a:spcPct val="110000"/>
              </a:lnSpc>
              <a:spcBef>
                <a:spcPts val="500"/>
              </a:spcBef>
              <a:spcAft>
                <a:spcPts val="0"/>
              </a:spcAft>
              <a:buSzPts val="8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9" name="Google Shape;59;p26"/>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6"/>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6"/>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2"/>
        <p:cNvGrpSpPr/>
        <p:nvPr/>
      </p:nvGrpSpPr>
      <p:grpSpPr>
        <a:xfrm>
          <a:off x="0" y="0"/>
          <a:ext cx="0" cy="0"/>
          <a:chOff x="0" y="0"/>
          <a:chExt cx="0" cy="0"/>
        </a:xfrm>
      </p:grpSpPr>
      <p:sp>
        <p:nvSpPr>
          <p:cNvPr id="63" name="Google Shape;63;p27"/>
          <p:cNvSpPr txBox="1">
            <a:spLocks noGrp="1"/>
          </p:cNvSpPr>
          <p:nvPr>
            <p:ph type="title"/>
          </p:nvPr>
        </p:nvSpPr>
        <p:spPr>
          <a:xfrm>
            <a:off x="839788" y="685800"/>
            <a:ext cx="3932237" cy="1371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5"/>
              </a:buClr>
              <a:buSzPts val="3200"/>
              <a:buFont typeface="EB 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7"/>
          <p:cNvSpPr>
            <a:spLocks noGrp="1"/>
          </p:cNvSpPr>
          <p:nvPr>
            <p:ph type="pic" idx="2"/>
          </p:nvPr>
        </p:nvSpPr>
        <p:spPr>
          <a:xfrm>
            <a:off x="5183188" y="685801"/>
            <a:ext cx="6172200" cy="5175250"/>
          </a:xfrm>
          <a:prstGeom prst="rect">
            <a:avLst/>
          </a:prstGeom>
          <a:noFill/>
          <a:ln>
            <a:noFill/>
          </a:ln>
        </p:spPr>
      </p:sp>
      <p:sp>
        <p:nvSpPr>
          <p:cNvPr id="65" name="Google Shape;65;p27"/>
          <p:cNvSpPr txBox="1">
            <a:spLocks noGrp="1"/>
          </p:cNvSpPr>
          <p:nvPr>
            <p:ph type="body" idx="1"/>
          </p:nvPr>
        </p:nvSpPr>
        <p:spPr>
          <a:xfrm>
            <a:off x="839788" y="2209800"/>
            <a:ext cx="3932237" cy="365918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1280"/>
              <a:buNone/>
              <a:defRPr sz="1600"/>
            </a:lvl1pPr>
            <a:lvl2pPr marL="914400" lvl="1" indent="-228600" algn="l">
              <a:lnSpc>
                <a:spcPct val="110000"/>
              </a:lnSpc>
              <a:spcBef>
                <a:spcPts val="500"/>
              </a:spcBef>
              <a:spcAft>
                <a:spcPts val="0"/>
              </a:spcAft>
              <a:buSzPts val="1120"/>
              <a:buNone/>
              <a:defRPr sz="1400"/>
            </a:lvl2pPr>
            <a:lvl3pPr marL="1371600" lvl="2" indent="-228600" algn="l">
              <a:lnSpc>
                <a:spcPct val="110000"/>
              </a:lnSpc>
              <a:spcBef>
                <a:spcPts val="500"/>
              </a:spcBef>
              <a:spcAft>
                <a:spcPts val="0"/>
              </a:spcAft>
              <a:buSzPts val="960"/>
              <a:buNone/>
              <a:defRPr sz="1200"/>
            </a:lvl3pPr>
            <a:lvl4pPr marL="1828800" lvl="3" indent="-228600" algn="l">
              <a:lnSpc>
                <a:spcPct val="110000"/>
              </a:lnSpc>
              <a:spcBef>
                <a:spcPts val="500"/>
              </a:spcBef>
              <a:spcAft>
                <a:spcPts val="0"/>
              </a:spcAft>
              <a:buSzPts val="800"/>
              <a:buNone/>
              <a:defRPr sz="1000"/>
            </a:lvl4pPr>
            <a:lvl5pPr marL="2286000" lvl="4" indent="-228600" algn="l">
              <a:lnSpc>
                <a:spcPct val="110000"/>
              </a:lnSpc>
              <a:spcBef>
                <a:spcPts val="500"/>
              </a:spcBef>
              <a:spcAft>
                <a:spcPts val="0"/>
              </a:spcAft>
              <a:buSzPts val="8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27"/>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7"/>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7"/>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8"/>
          <p:cNvSpPr/>
          <p:nvPr/>
        </p:nvSpPr>
        <p:spPr>
          <a:xfrm>
            <a:off x="0" y="0"/>
            <a:ext cx="12188952" cy="6858000"/>
          </a:xfrm>
          <a:prstGeom prst="frame">
            <a:avLst>
              <a:gd name="adj1" fmla="val 7164"/>
            </a:avLst>
          </a:prstGeom>
          <a:gradFill>
            <a:gsLst>
              <a:gs pos="0">
                <a:srgbClr val="BA7FB9">
                  <a:alpha val="40000"/>
                </a:srgbClr>
              </a:gs>
              <a:gs pos="100000">
                <a:srgbClr val="B396C6">
                  <a:alpha val="40000"/>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7" name="Google Shape;7;p18"/>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accent5"/>
              </a:buClr>
              <a:buSzPts val="5200"/>
              <a:buFont typeface="EB Garamond"/>
              <a:buNone/>
              <a:defRPr sz="5200" b="0" i="0" u="none" strike="noStrike" cap="none">
                <a:solidFill>
                  <a:schemeClr val="accent5"/>
                </a:solidFill>
                <a:latin typeface="EB Garamond"/>
                <a:ea typeface="EB Garamond"/>
                <a:cs typeface="EB Garamond"/>
                <a:sym typeface="EB 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8"/>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lvl1pPr marL="457200" marR="0" lvl="0" indent="-370840" algn="l" rtl="0">
              <a:lnSpc>
                <a:spcPct val="110000"/>
              </a:lnSpc>
              <a:spcBef>
                <a:spcPts val="1000"/>
              </a:spcBef>
              <a:spcAft>
                <a:spcPts val="0"/>
              </a:spcAft>
              <a:buClr>
                <a:srgbClr val="F1E3E7"/>
              </a:buClr>
              <a:buSzPts val="2240"/>
              <a:buFont typeface="Noto Sans Symbols"/>
              <a:buChar char="▪"/>
              <a:defRPr sz="2800" b="0" i="0" u="none" strike="noStrike" cap="none">
                <a:solidFill>
                  <a:schemeClr val="dk2"/>
                </a:solidFill>
                <a:latin typeface="Avenir"/>
                <a:ea typeface="Avenir"/>
                <a:cs typeface="Avenir"/>
                <a:sym typeface="Avenir"/>
              </a:defRPr>
            </a:lvl1pPr>
            <a:lvl2pPr marL="914400" marR="0" lvl="1" indent="-350519" algn="l" rtl="0">
              <a:lnSpc>
                <a:spcPct val="110000"/>
              </a:lnSpc>
              <a:spcBef>
                <a:spcPts val="500"/>
              </a:spcBef>
              <a:spcAft>
                <a:spcPts val="0"/>
              </a:spcAft>
              <a:buClr>
                <a:srgbClr val="F1E3E7"/>
              </a:buClr>
              <a:buSzPts val="1920"/>
              <a:buFont typeface="Noto Sans Symbols"/>
              <a:buChar char="▪"/>
              <a:defRPr sz="2400" b="0" i="0" u="none" strike="noStrike" cap="none">
                <a:solidFill>
                  <a:schemeClr val="dk2"/>
                </a:solidFill>
                <a:latin typeface="Avenir"/>
                <a:ea typeface="Avenir"/>
                <a:cs typeface="Avenir"/>
                <a:sym typeface="Avenir"/>
              </a:defRPr>
            </a:lvl2pPr>
            <a:lvl3pPr marL="1371600" marR="0" lvl="2" indent="-330200" algn="l" rtl="0">
              <a:lnSpc>
                <a:spcPct val="110000"/>
              </a:lnSpc>
              <a:spcBef>
                <a:spcPts val="500"/>
              </a:spcBef>
              <a:spcAft>
                <a:spcPts val="0"/>
              </a:spcAft>
              <a:buClr>
                <a:srgbClr val="F1E3E7"/>
              </a:buClr>
              <a:buSzPts val="1600"/>
              <a:buFont typeface="Noto Sans Symbols"/>
              <a:buChar char="▪"/>
              <a:defRPr sz="2000" b="0" i="0" u="none" strike="noStrike" cap="none">
                <a:solidFill>
                  <a:schemeClr val="dk2"/>
                </a:solidFill>
                <a:latin typeface="Avenir"/>
                <a:ea typeface="Avenir"/>
                <a:cs typeface="Avenir"/>
                <a:sym typeface="Avenir"/>
              </a:defRPr>
            </a:lvl3pPr>
            <a:lvl4pPr marL="1828800" marR="0" lvl="3" indent="-320039" algn="l" rtl="0">
              <a:lnSpc>
                <a:spcPct val="110000"/>
              </a:lnSpc>
              <a:spcBef>
                <a:spcPts val="500"/>
              </a:spcBef>
              <a:spcAft>
                <a:spcPts val="0"/>
              </a:spcAft>
              <a:buClr>
                <a:srgbClr val="F1E3E7"/>
              </a:buClr>
              <a:buSzPts val="1440"/>
              <a:buFont typeface="Noto Sans Symbols"/>
              <a:buChar char="▪"/>
              <a:defRPr sz="1800" b="0" i="0" u="none" strike="noStrike" cap="none">
                <a:solidFill>
                  <a:schemeClr val="dk2"/>
                </a:solidFill>
                <a:latin typeface="Avenir"/>
                <a:ea typeface="Avenir"/>
                <a:cs typeface="Avenir"/>
                <a:sym typeface="Avenir"/>
              </a:defRPr>
            </a:lvl4pPr>
            <a:lvl5pPr marL="2286000" marR="0" lvl="4" indent="-320039" algn="l" rtl="0">
              <a:lnSpc>
                <a:spcPct val="110000"/>
              </a:lnSpc>
              <a:spcBef>
                <a:spcPts val="500"/>
              </a:spcBef>
              <a:spcAft>
                <a:spcPts val="0"/>
              </a:spcAft>
              <a:buClr>
                <a:srgbClr val="F1E3E7"/>
              </a:buClr>
              <a:buSzPts val="1440"/>
              <a:buFont typeface="Noto Sans Symbols"/>
              <a:buChar char="▪"/>
              <a:defRPr sz="1800" b="0" i="0" u="none" strike="noStrike" cap="none">
                <a:solidFill>
                  <a:schemeClr val="dk2"/>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9" name="Google Shape;9;p18"/>
          <p:cNvSpPr txBox="1">
            <a:spLocks noGrp="1"/>
          </p:cNvSpPr>
          <p:nvPr>
            <p:ph type="dt" idx="10"/>
          </p:nvPr>
        </p:nvSpPr>
        <p:spPr>
          <a:xfrm>
            <a:off x="838200" y="6429375"/>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0" name="Google Shape;10;p18"/>
          <p:cNvSpPr txBox="1">
            <a:spLocks noGrp="1"/>
          </p:cNvSpPr>
          <p:nvPr>
            <p:ph type="ftr" idx="11"/>
          </p:nvPr>
        </p:nvSpPr>
        <p:spPr>
          <a:xfrm>
            <a:off x="4038600" y="6429375"/>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1" name="Google Shape;11;p18"/>
          <p:cNvSpPr txBox="1">
            <a:spLocks noGrp="1"/>
          </p:cNvSpPr>
          <p:nvPr>
            <p:ph type="sldNum" idx="12"/>
          </p:nvPr>
        </p:nvSpPr>
        <p:spPr>
          <a:xfrm>
            <a:off x="8610600" y="64293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FFFFFF"/>
                </a:solidFill>
                <a:latin typeface="Avenir"/>
                <a:ea typeface="Avenir"/>
                <a:cs typeface="Avenir"/>
                <a:sym typeface="Avenir"/>
              </a:defRPr>
            </a:lvl1pPr>
            <a:lvl2pPr marL="0" marR="0" lvl="1" indent="0" algn="r" rtl="0">
              <a:spcBef>
                <a:spcPts val="0"/>
              </a:spcBef>
              <a:buNone/>
              <a:defRPr sz="900" b="0" i="0" u="none" strike="noStrike" cap="none">
                <a:solidFill>
                  <a:srgbClr val="FFFFFF"/>
                </a:solidFill>
                <a:latin typeface="Avenir"/>
                <a:ea typeface="Avenir"/>
                <a:cs typeface="Avenir"/>
                <a:sym typeface="Avenir"/>
              </a:defRPr>
            </a:lvl2pPr>
            <a:lvl3pPr marL="0" marR="0" lvl="2" indent="0" algn="r" rtl="0">
              <a:spcBef>
                <a:spcPts val="0"/>
              </a:spcBef>
              <a:buNone/>
              <a:defRPr sz="900" b="0" i="0" u="none" strike="noStrike" cap="none">
                <a:solidFill>
                  <a:srgbClr val="FFFFFF"/>
                </a:solidFill>
                <a:latin typeface="Avenir"/>
                <a:ea typeface="Avenir"/>
                <a:cs typeface="Avenir"/>
                <a:sym typeface="Avenir"/>
              </a:defRPr>
            </a:lvl3pPr>
            <a:lvl4pPr marL="0" marR="0" lvl="3" indent="0" algn="r" rtl="0">
              <a:spcBef>
                <a:spcPts val="0"/>
              </a:spcBef>
              <a:buNone/>
              <a:defRPr sz="900" b="0" i="0" u="none" strike="noStrike" cap="none">
                <a:solidFill>
                  <a:srgbClr val="FFFFFF"/>
                </a:solidFill>
                <a:latin typeface="Avenir"/>
                <a:ea typeface="Avenir"/>
                <a:cs typeface="Avenir"/>
                <a:sym typeface="Avenir"/>
              </a:defRPr>
            </a:lvl4pPr>
            <a:lvl5pPr marL="0" marR="0" lvl="4" indent="0" algn="r" rtl="0">
              <a:spcBef>
                <a:spcPts val="0"/>
              </a:spcBef>
              <a:buNone/>
              <a:defRPr sz="900" b="0" i="0" u="none" strike="noStrike" cap="none">
                <a:solidFill>
                  <a:srgbClr val="FFFFFF"/>
                </a:solidFill>
                <a:latin typeface="Avenir"/>
                <a:ea typeface="Avenir"/>
                <a:cs typeface="Avenir"/>
                <a:sym typeface="Avenir"/>
              </a:defRPr>
            </a:lvl5pPr>
            <a:lvl6pPr marL="0" marR="0" lvl="5" indent="0" algn="r" rtl="0">
              <a:spcBef>
                <a:spcPts val="0"/>
              </a:spcBef>
              <a:buNone/>
              <a:defRPr sz="900" b="0" i="0" u="none" strike="noStrike" cap="none">
                <a:solidFill>
                  <a:srgbClr val="FFFFFF"/>
                </a:solidFill>
                <a:latin typeface="Avenir"/>
                <a:ea typeface="Avenir"/>
                <a:cs typeface="Avenir"/>
                <a:sym typeface="Avenir"/>
              </a:defRPr>
            </a:lvl6pPr>
            <a:lvl7pPr marL="0" marR="0" lvl="6" indent="0" algn="r" rtl="0">
              <a:spcBef>
                <a:spcPts val="0"/>
              </a:spcBef>
              <a:buNone/>
              <a:defRPr sz="900" b="0" i="0" u="none" strike="noStrike" cap="none">
                <a:solidFill>
                  <a:srgbClr val="FFFFFF"/>
                </a:solidFill>
                <a:latin typeface="Avenir"/>
                <a:ea typeface="Avenir"/>
                <a:cs typeface="Avenir"/>
                <a:sym typeface="Avenir"/>
              </a:defRPr>
            </a:lvl7pPr>
            <a:lvl8pPr marL="0" marR="0" lvl="7" indent="0" algn="r" rtl="0">
              <a:spcBef>
                <a:spcPts val="0"/>
              </a:spcBef>
              <a:buNone/>
              <a:defRPr sz="900" b="0" i="0" u="none" strike="noStrike" cap="none">
                <a:solidFill>
                  <a:srgbClr val="FFFFFF"/>
                </a:solidFill>
                <a:latin typeface="Avenir"/>
                <a:ea typeface="Avenir"/>
                <a:cs typeface="Avenir"/>
                <a:sym typeface="Avenir"/>
              </a:defRPr>
            </a:lvl8pPr>
            <a:lvl9pPr marL="0" marR="0" lvl="8" indent="0" algn="r" rtl="0">
              <a:spcBef>
                <a:spcPts val="0"/>
              </a:spcBef>
              <a:buNone/>
              <a:defRPr sz="900" b="0" i="0" u="none" strike="noStrike" cap="none">
                <a:solidFill>
                  <a:srgbClr val="FFFFFF"/>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92" name="Google Shape;92;p1"/>
          <p:cNvSpPr txBox="1">
            <a:spLocks noGrp="1"/>
          </p:cNvSpPr>
          <p:nvPr>
            <p:ph type="subTitle" idx="1"/>
          </p:nvPr>
        </p:nvSpPr>
        <p:spPr>
          <a:xfrm>
            <a:off x="838200" y="3602038"/>
            <a:ext cx="6105525" cy="1655762"/>
          </a:xfrm>
          <a:prstGeom prst="rect">
            <a:avLst/>
          </a:prstGeom>
          <a:noFill/>
          <a:ln>
            <a:noFill/>
          </a:ln>
        </p:spPr>
        <p:txBody>
          <a:bodyPr spcFirstLastPara="1" wrap="square" lIns="91425" tIns="45700" rIns="91425" bIns="45700" anchor="t" anchorCtr="0">
            <a:normAutofit/>
          </a:bodyPr>
          <a:lstStyle/>
          <a:p>
            <a:pPr marL="0" lvl="0" indent="0" algn="l" rtl="0">
              <a:lnSpc>
                <a:spcPct val="110000"/>
              </a:lnSpc>
              <a:spcBef>
                <a:spcPts val="0"/>
              </a:spcBef>
              <a:spcAft>
                <a:spcPts val="0"/>
              </a:spcAft>
              <a:buSzPts val="1760"/>
              <a:buNone/>
            </a:pPr>
            <a:r>
              <a:rPr lang="en-US" sz="2200" b="1" dirty="0" err="1">
                <a:solidFill>
                  <a:srgbClr val="FFFFFF"/>
                </a:solidFill>
                <a:latin typeface="Calibri" panose="020F0502020204030204" pitchFamily="34" charset="0"/>
                <a:ea typeface="Calibri" panose="020F0502020204030204" pitchFamily="34" charset="0"/>
                <a:cs typeface="Calibri" panose="020F0502020204030204" pitchFamily="34" charset="0"/>
              </a:rPr>
              <a:t>Introducción</a:t>
            </a:r>
            <a:r>
              <a:rPr lang="en-US" sz="2200" b="1" dirty="0">
                <a:solidFill>
                  <a:srgbClr val="FFFFFF"/>
                </a:solidFill>
                <a:latin typeface="Calibri" panose="020F0502020204030204" pitchFamily="34" charset="0"/>
                <a:ea typeface="Calibri" panose="020F0502020204030204" pitchFamily="34" charset="0"/>
                <a:cs typeface="Calibri" panose="020F0502020204030204" pitchFamily="34" charset="0"/>
              </a:rPr>
              <a:t> a la </a:t>
            </a:r>
            <a:r>
              <a:rPr lang="en-US" sz="2200" b="1" dirty="0" err="1">
                <a:solidFill>
                  <a:srgbClr val="FFFFFF"/>
                </a:solidFill>
                <a:latin typeface="Calibri" panose="020F0502020204030204" pitchFamily="34" charset="0"/>
                <a:ea typeface="Calibri" panose="020F0502020204030204" pitchFamily="34" charset="0"/>
                <a:cs typeface="Calibri" panose="020F0502020204030204" pitchFamily="34" charset="0"/>
              </a:rPr>
              <a:t>ética</a:t>
            </a:r>
            <a:endParaRPr dirty="0">
              <a:latin typeface="Calibri" panose="020F0502020204030204" pitchFamily="34" charset="0"/>
              <a:ea typeface="Calibri" panose="020F0502020204030204" pitchFamily="34" charset="0"/>
              <a:cs typeface="Calibri" panose="020F0502020204030204" pitchFamily="34" charset="0"/>
            </a:endParaRPr>
          </a:p>
        </p:txBody>
      </p:sp>
      <p:pic>
        <p:nvPicPr>
          <p:cNvPr id="3" name="Imagen 2" descr="Imagen que contiene viendo, viejo, cara, hombre&#10;&#10;Descripción generada automáticamente">
            <a:extLst>
              <a:ext uri="{FF2B5EF4-FFF2-40B4-BE49-F238E27FC236}">
                <a16:creationId xmlns:a16="http://schemas.microsoft.com/office/drawing/2014/main" id="{3F4A8583-E25C-1568-E26F-2BA099BC49AC}"/>
              </a:ext>
            </a:extLst>
          </p:cNvPr>
          <p:cNvPicPr>
            <a:picLocks noChangeAspect="1"/>
          </p:cNvPicPr>
          <p:nvPr/>
        </p:nvPicPr>
        <p:blipFill>
          <a:blip r:embed="rId3"/>
          <a:stretch>
            <a:fillRect/>
          </a:stretch>
        </p:blipFill>
        <p:spPr>
          <a:xfrm>
            <a:off x="8481060" y="2183130"/>
            <a:ext cx="3033086" cy="4058983"/>
          </a:xfrm>
          <a:prstGeom prst="rect">
            <a:avLst/>
          </a:prstGeom>
        </p:spPr>
      </p:pic>
      <p:pic>
        <p:nvPicPr>
          <p:cNvPr id="5" name="Imagen 4" descr="Foto en blanco y negro de un hombre con traje y corbata&#10;&#10;Descripción generada automáticamente">
            <a:extLst>
              <a:ext uri="{FF2B5EF4-FFF2-40B4-BE49-F238E27FC236}">
                <a16:creationId xmlns:a16="http://schemas.microsoft.com/office/drawing/2014/main" id="{442819A4-6E0E-7145-8214-CCF34C3AC838}"/>
              </a:ext>
            </a:extLst>
          </p:cNvPr>
          <p:cNvPicPr>
            <a:picLocks noChangeAspect="1"/>
          </p:cNvPicPr>
          <p:nvPr/>
        </p:nvPicPr>
        <p:blipFill>
          <a:blip r:embed="rId4"/>
          <a:stretch>
            <a:fillRect/>
          </a:stretch>
        </p:blipFill>
        <p:spPr>
          <a:xfrm>
            <a:off x="4692673" y="2236961"/>
            <a:ext cx="2803606" cy="4005152"/>
          </a:xfrm>
          <a:prstGeom prst="rect">
            <a:avLst/>
          </a:prstGeom>
        </p:spPr>
      </p:pic>
      <p:pic>
        <p:nvPicPr>
          <p:cNvPr id="7" name="Imagen 6" descr="Imagen en blanco y negro de un hombre con traje y corbata&#10;&#10;Descripción generada automáticamente">
            <a:extLst>
              <a:ext uri="{FF2B5EF4-FFF2-40B4-BE49-F238E27FC236}">
                <a16:creationId xmlns:a16="http://schemas.microsoft.com/office/drawing/2014/main" id="{1021CBFC-A980-E098-8628-6C373841D725}"/>
              </a:ext>
            </a:extLst>
          </p:cNvPr>
          <p:cNvPicPr>
            <a:picLocks noChangeAspect="1"/>
          </p:cNvPicPr>
          <p:nvPr/>
        </p:nvPicPr>
        <p:blipFill>
          <a:blip r:embed="rId5"/>
          <a:stretch>
            <a:fillRect/>
          </a:stretch>
        </p:blipFill>
        <p:spPr>
          <a:xfrm>
            <a:off x="674806" y="2229301"/>
            <a:ext cx="3195338" cy="4012812"/>
          </a:xfrm>
          <a:prstGeom prst="rect">
            <a:avLst/>
          </a:prstGeom>
        </p:spPr>
      </p:pic>
      <p:sp>
        <p:nvSpPr>
          <p:cNvPr id="9" name="Título 8">
            <a:extLst>
              <a:ext uri="{FF2B5EF4-FFF2-40B4-BE49-F238E27FC236}">
                <a16:creationId xmlns:a16="http://schemas.microsoft.com/office/drawing/2014/main" id="{BCC740A9-D2A0-3B10-9471-8740A1EB96A1}"/>
              </a:ext>
            </a:extLst>
          </p:cNvPr>
          <p:cNvSpPr>
            <a:spLocks noGrp="1"/>
          </p:cNvSpPr>
          <p:nvPr>
            <p:ph type="ctrTitle"/>
          </p:nvPr>
        </p:nvSpPr>
        <p:spPr>
          <a:xfrm>
            <a:off x="1522476" y="1116338"/>
            <a:ext cx="9144000" cy="835343"/>
          </a:xfrm>
        </p:spPr>
        <p:txBody>
          <a:bodyPr/>
          <a:lstStyle/>
          <a:p>
            <a:r>
              <a:rPr lang="es-ES" dirty="0"/>
              <a:t>Unidad 1. Introducción a la ética</a:t>
            </a:r>
            <a:endParaRPr lang="es-P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DF0EA7-C32E-43FF-AC8B-D2F6CDF29E0E}"/>
              </a:ext>
            </a:extLst>
          </p:cNvPr>
          <p:cNvSpPr>
            <a:spLocks noGrp="1"/>
          </p:cNvSpPr>
          <p:nvPr>
            <p:ph type="title"/>
          </p:nvPr>
        </p:nvSpPr>
        <p:spPr/>
        <p:txBody>
          <a:bodyPr/>
          <a:lstStyle/>
          <a:p>
            <a:r>
              <a:rPr lang="es-PE" dirty="0"/>
              <a:t>Moral crítica y teorías morales</a:t>
            </a:r>
          </a:p>
        </p:txBody>
      </p:sp>
      <p:sp>
        <p:nvSpPr>
          <p:cNvPr id="3" name="Marcador de texto 2">
            <a:extLst>
              <a:ext uri="{FF2B5EF4-FFF2-40B4-BE49-F238E27FC236}">
                <a16:creationId xmlns:a16="http://schemas.microsoft.com/office/drawing/2014/main" id="{5B50A671-2718-CAE0-8B57-7C9647D93BC9}"/>
              </a:ext>
            </a:extLst>
          </p:cNvPr>
          <p:cNvSpPr>
            <a:spLocks noGrp="1"/>
          </p:cNvSpPr>
          <p:nvPr>
            <p:ph type="body" idx="1"/>
          </p:nvPr>
        </p:nvSpPr>
        <p:spPr/>
        <p:txBody>
          <a:bodyPr/>
          <a:lstStyle/>
          <a:p>
            <a:endParaRPr lang="es-ES" dirty="0"/>
          </a:p>
          <a:p>
            <a:pPr marL="86360" indent="0" algn="just">
              <a:buNone/>
            </a:pPr>
            <a:r>
              <a:rPr lang="es-ES" dirty="0"/>
              <a:t>La moral crítica no es unívoca. En cambio, hay una pluralidad de teorías morales. Según Rawls (1975), estas teorías son sistemas que organizan de distintas maneras las nociones básicas de i) lo bueno, </a:t>
            </a:r>
            <a:r>
              <a:rPr lang="es-ES" dirty="0" err="1"/>
              <a:t>ii</a:t>
            </a:r>
            <a:r>
              <a:rPr lang="es-ES" dirty="0"/>
              <a:t>) lo correcto y </a:t>
            </a:r>
            <a:r>
              <a:rPr lang="es-ES" dirty="0" err="1"/>
              <a:t>iii</a:t>
            </a:r>
            <a:r>
              <a:rPr lang="es-ES" dirty="0"/>
              <a:t>) la virtud.</a:t>
            </a:r>
            <a:endParaRPr lang="es-PE" dirty="0"/>
          </a:p>
        </p:txBody>
      </p:sp>
    </p:spTree>
    <p:extLst>
      <p:ext uri="{BB962C8B-B14F-4D97-AF65-F5344CB8AC3E}">
        <p14:creationId xmlns:p14="http://schemas.microsoft.com/office/powerpoint/2010/main" val="4151950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8A3A84-4F26-138D-17E8-EA9780F4FC3B}"/>
              </a:ext>
            </a:extLst>
          </p:cNvPr>
          <p:cNvSpPr>
            <a:spLocks noGrp="1"/>
          </p:cNvSpPr>
          <p:nvPr>
            <p:ph type="title"/>
          </p:nvPr>
        </p:nvSpPr>
        <p:spPr/>
        <p:txBody>
          <a:bodyPr/>
          <a:lstStyle/>
          <a:p>
            <a:r>
              <a:rPr lang="es-ES" dirty="0"/>
              <a:t>Teoría (en términos filosóficos)</a:t>
            </a:r>
            <a:endParaRPr lang="es-PE" dirty="0"/>
          </a:p>
        </p:txBody>
      </p:sp>
      <p:sp>
        <p:nvSpPr>
          <p:cNvPr id="3" name="Marcador de texto 2">
            <a:extLst>
              <a:ext uri="{FF2B5EF4-FFF2-40B4-BE49-F238E27FC236}">
                <a16:creationId xmlns:a16="http://schemas.microsoft.com/office/drawing/2014/main" id="{69CE5406-415E-A745-0C17-D0C548C8E511}"/>
              </a:ext>
            </a:extLst>
          </p:cNvPr>
          <p:cNvSpPr>
            <a:spLocks noGrp="1"/>
          </p:cNvSpPr>
          <p:nvPr>
            <p:ph type="body" idx="1"/>
          </p:nvPr>
        </p:nvSpPr>
        <p:spPr>
          <a:xfrm>
            <a:off x="838200" y="2697797"/>
            <a:ext cx="10515600" cy="1844703"/>
          </a:xfrm>
        </p:spPr>
        <p:txBody>
          <a:bodyPr/>
          <a:lstStyle/>
          <a:p>
            <a:pPr marL="86360" indent="0" algn="just">
              <a:buNone/>
            </a:pPr>
            <a:r>
              <a:rPr lang="es-ES" dirty="0"/>
              <a:t>Sistema organizado de ideas de un campo determinado de estudio que pretende ser consistente, decidible, aplicable, sugerente, bien respaldado </a:t>
            </a:r>
            <a:r>
              <a:rPr lang="es-ES"/>
              <a:t>y ampliamente </a:t>
            </a:r>
            <a:r>
              <a:rPr lang="es-ES" dirty="0"/>
              <a:t>explicativo. </a:t>
            </a:r>
            <a:endParaRPr lang="es-PE" dirty="0"/>
          </a:p>
        </p:txBody>
      </p:sp>
    </p:spTree>
    <p:extLst>
      <p:ext uri="{BB962C8B-B14F-4D97-AF65-F5344CB8AC3E}">
        <p14:creationId xmlns:p14="http://schemas.microsoft.com/office/powerpoint/2010/main" val="3893573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4C4DE2-5045-8FDB-4B52-AE0C8F1C0BBE}"/>
              </a:ext>
            </a:extLst>
          </p:cNvPr>
          <p:cNvSpPr>
            <a:spLocks noGrp="1"/>
          </p:cNvSpPr>
          <p:nvPr>
            <p:ph type="title"/>
          </p:nvPr>
        </p:nvSpPr>
        <p:spPr/>
        <p:txBody>
          <a:bodyPr/>
          <a:lstStyle/>
          <a:p>
            <a:r>
              <a:rPr lang="es-PE" dirty="0"/>
              <a:t>Tres grandes familias de teorías morales</a:t>
            </a:r>
          </a:p>
        </p:txBody>
      </p:sp>
      <p:sp>
        <p:nvSpPr>
          <p:cNvPr id="3" name="Marcador de texto 2">
            <a:extLst>
              <a:ext uri="{FF2B5EF4-FFF2-40B4-BE49-F238E27FC236}">
                <a16:creationId xmlns:a16="http://schemas.microsoft.com/office/drawing/2014/main" id="{EF95CB02-7096-6FF7-166E-B17EA5E59916}"/>
              </a:ext>
            </a:extLst>
          </p:cNvPr>
          <p:cNvSpPr>
            <a:spLocks noGrp="1"/>
          </p:cNvSpPr>
          <p:nvPr>
            <p:ph type="body" idx="1"/>
          </p:nvPr>
        </p:nvSpPr>
        <p:spPr/>
        <p:txBody>
          <a:bodyPr>
            <a:normAutofit fontScale="92500" lnSpcReduction="20000"/>
          </a:bodyPr>
          <a:lstStyle/>
          <a:p>
            <a:pPr marL="600710" indent="-514350">
              <a:buAutoNum type="arabicPeriod"/>
            </a:pPr>
            <a:r>
              <a:rPr lang="es-PE" dirty="0"/>
              <a:t>Consecuencialismos</a:t>
            </a:r>
          </a:p>
          <a:p>
            <a:pPr marL="600710" indent="-514350">
              <a:buAutoNum type="arabicPeriod"/>
            </a:pPr>
            <a:endParaRPr lang="es-PE" dirty="0"/>
          </a:p>
          <a:p>
            <a:pPr marL="600710" indent="-514350">
              <a:buAutoNum type="arabicPeriod"/>
            </a:pPr>
            <a:r>
              <a:rPr lang="es-PE" dirty="0"/>
              <a:t>Deontologías</a:t>
            </a:r>
          </a:p>
          <a:p>
            <a:pPr marL="600710" indent="-514350">
              <a:buAutoNum type="arabicPeriod"/>
            </a:pPr>
            <a:endParaRPr lang="es-PE" dirty="0"/>
          </a:p>
          <a:p>
            <a:pPr marL="600710" indent="-514350">
              <a:buAutoNum type="arabicPeriod"/>
            </a:pPr>
            <a:r>
              <a:rPr lang="es-PE" dirty="0"/>
              <a:t>Virtuosismos</a:t>
            </a:r>
          </a:p>
          <a:p>
            <a:pPr marL="600710" indent="-514350">
              <a:buAutoNum type="arabicPeriod"/>
            </a:pPr>
            <a:endParaRPr lang="es-PE" dirty="0"/>
          </a:p>
          <a:p>
            <a:pPr marL="86360" indent="0">
              <a:buNone/>
            </a:pPr>
            <a:r>
              <a:rPr lang="es-PE" dirty="0"/>
              <a:t>Se diferencian por la prioridad diferenciada que les dan a los conceptos de lo bueno, lo correcto y la virtud en su estructura.</a:t>
            </a:r>
          </a:p>
        </p:txBody>
      </p:sp>
    </p:spTree>
    <p:extLst>
      <p:ext uri="{BB962C8B-B14F-4D97-AF65-F5344CB8AC3E}">
        <p14:creationId xmlns:p14="http://schemas.microsoft.com/office/powerpoint/2010/main" val="4077419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014242-694A-1B73-B226-AEDB6918840C}"/>
              </a:ext>
            </a:extLst>
          </p:cNvPr>
          <p:cNvSpPr>
            <a:spLocks noGrp="1"/>
          </p:cNvSpPr>
          <p:nvPr>
            <p:ph type="title"/>
          </p:nvPr>
        </p:nvSpPr>
        <p:spPr/>
        <p:txBody>
          <a:bodyPr/>
          <a:lstStyle/>
          <a:p>
            <a:r>
              <a:rPr lang="es-PE" dirty="0"/>
              <a:t>i) Lo bueno (</a:t>
            </a:r>
            <a:r>
              <a:rPr lang="es-PE" i="1" dirty="0" err="1"/>
              <a:t>good</a:t>
            </a:r>
            <a:r>
              <a:rPr lang="es-PE" dirty="0"/>
              <a:t>)</a:t>
            </a:r>
          </a:p>
        </p:txBody>
      </p:sp>
      <p:sp>
        <p:nvSpPr>
          <p:cNvPr id="3" name="Marcador de texto 2">
            <a:extLst>
              <a:ext uri="{FF2B5EF4-FFF2-40B4-BE49-F238E27FC236}">
                <a16:creationId xmlns:a16="http://schemas.microsoft.com/office/drawing/2014/main" id="{1B643162-7E00-5326-F8CC-D10DD43E000A}"/>
              </a:ext>
            </a:extLst>
          </p:cNvPr>
          <p:cNvSpPr>
            <a:spLocks noGrp="1"/>
          </p:cNvSpPr>
          <p:nvPr>
            <p:ph type="body" idx="1"/>
          </p:nvPr>
        </p:nvSpPr>
        <p:spPr>
          <a:xfrm>
            <a:off x="838200" y="2190087"/>
            <a:ext cx="10515600" cy="3998306"/>
          </a:xfrm>
        </p:spPr>
        <p:txBody>
          <a:bodyPr>
            <a:normAutofit fontScale="70000" lnSpcReduction="20000"/>
          </a:bodyPr>
          <a:lstStyle/>
          <a:p>
            <a:pPr marL="86360" indent="0" algn="just">
              <a:buNone/>
            </a:pPr>
            <a:r>
              <a:rPr lang="es-PE" b="1" dirty="0"/>
              <a:t>Idea clave: </a:t>
            </a:r>
            <a:r>
              <a:rPr lang="es-PE" dirty="0"/>
              <a:t>Hay estados del mundo/acciones/seres que son valiosos, ya sea intrínsecamente (por sí mismos) o  extrínsecamente (como medios para otros estados del mundo/acciones/seres valiosos).</a:t>
            </a:r>
          </a:p>
          <a:p>
            <a:pPr marL="86360" indent="0" algn="just">
              <a:buNone/>
            </a:pPr>
            <a:endParaRPr lang="es-PE" b="1" dirty="0"/>
          </a:p>
          <a:p>
            <a:pPr marL="86360" indent="0" algn="just">
              <a:buNone/>
            </a:pPr>
            <a:r>
              <a:rPr lang="es-PE" b="1" dirty="0"/>
              <a:t>Conceptos: </a:t>
            </a:r>
            <a:r>
              <a:rPr lang="es-PE" dirty="0"/>
              <a:t>lo bueno, lo malo, lo mejor, lo peor</a:t>
            </a:r>
          </a:p>
          <a:p>
            <a:pPr marL="86360" indent="0" algn="just">
              <a:buNone/>
            </a:pPr>
            <a:endParaRPr lang="es-PE" b="1" dirty="0"/>
          </a:p>
          <a:p>
            <a:pPr marL="86360" indent="0" algn="just">
              <a:buNone/>
            </a:pPr>
            <a:r>
              <a:rPr lang="es-PE" b="1" dirty="0"/>
              <a:t>Preguntas: </a:t>
            </a:r>
            <a:r>
              <a:rPr lang="es-PE" dirty="0"/>
              <a:t>¿qué tiene valor intrínseco? ¿qué es deseable por sí mismo? ¿qué es el bienestar? ¿qué es la felicidad? ¿qué es deseable incondicionalmente para el ser humano? ¿qué es lo mejor que se puede hacer en la vida? </a:t>
            </a:r>
            <a:endParaRPr lang="es-PE" b="1" dirty="0"/>
          </a:p>
          <a:p>
            <a:pPr marL="86360" indent="0" algn="just">
              <a:buNone/>
            </a:pPr>
            <a:endParaRPr lang="es-PE" b="1" dirty="0"/>
          </a:p>
          <a:p>
            <a:pPr marL="86360" indent="0" algn="just">
              <a:buNone/>
            </a:pPr>
            <a:r>
              <a:rPr lang="es-PE" b="1" dirty="0"/>
              <a:t>Teoría del valor intrínseco: </a:t>
            </a:r>
            <a:r>
              <a:rPr lang="es-PE" dirty="0"/>
              <a:t>Segmento de una teoría moral concentrado en la naturaleza del valor intrínseco</a:t>
            </a:r>
            <a:endParaRPr lang="es-PE" b="1" dirty="0"/>
          </a:p>
        </p:txBody>
      </p:sp>
    </p:spTree>
    <p:extLst>
      <p:ext uri="{BB962C8B-B14F-4D97-AF65-F5344CB8AC3E}">
        <p14:creationId xmlns:p14="http://schemas.microsoft.com/office/powerpoint/2010/main" val="2452858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FBDF02-9E8A-F335-7A47-FCA09140FD2A}"/>
              </a:ext>
            </a:extLst>
          </p:cNvPr>
          <p:cNvSpPr>
            <a:spLocks noGrp="1"/>
          </p:cNvSpPr>
          <p:nvPr>
            <p:ph type="title"/>
          </p:nvPr>
        </p:nvSpPr>
        <p:spPr/>
        <p:txBody>
          <a:bodyPr>
            <a:normAutofit/>
          </a:bodyPr>
          <a:lstStyle/>
          <a:p>
            <a:r>
              <a:rPr lang="es-PE" dirty="0" err="1"/>
              <a:t>ii</a:t>
            </a:r>
            <a:r>
              <a:rPr lang="es-PE" dirty="0"/>
              <a:t>. Lo correcto (</a:t>
            </a:r>
            <a:r>
              <a:rPr lang="es-PE" i="1" dirty="0" err="1"/>
              <a:t>right</a:t>
            </a:r>
            <a:r>
              <a:rPr lang="es-PE" dirty="0"/>
              <a:t>)</a:t>
            </a:r>
          </a:p>
        </p:txBody>
      </p:sp>
      <p:sp>
        <p:nvSpPr>
          <p:cNvPr id="3" name="Marcador de texto 2">
            <a:extLst>
              <a:ext uri="{FF2B5EF4-FFF2-40B4-BE49-F238E27FC236}">
                <a16:creationId xmlns:a16="http://schemas.microsoft.com/office/drawing/2014/main" id="{3CF74C22-FBA4-7955-9D8C-3CD666C340E3}"/>
              </a:ext>
            </a:extLst>
          </p:cNvPr>
          <p:cNvSpPr>
            <a:spLocks noGrp="1"/>
          </p:cNvSpPr>
          <p:nvPr>
            <p:ph type="body" idx="1"/>
          </p:nvPr>
        </p:nvSpPr>
        <p:spPr/>
        <p:txBody>
          <a:bodyPr>
            <a:normAutofit fontScale="70000" lnSpcReduction="20000"/>
          </a:bodyPr>
          <a:lstStyle/>
          <a:p>
            <a:pPr marL="86360" indent="0" algn="just">
              <a:buNone/>
            </a:pPr>
            <a:r>
              <a:rPr lang="es-PE" b="1" dirty="0"/>
              <a:t>Idea clave: </a:t>
            </a:r>
            <a:r>
              <a:rPr lang="es-PE" dirty="0"/>
              <a:t>Hay acciones correctas e incorrectas sobre la base del deber de los agentes respecto a un sistema de reglas morales</a:t>
            </a:r>
          </a:p>
          <a:p>
            <a:pPr marL="86360" indent="0" algn="just">
              <a:buNone/>
            </a:pPr>
            <a:endParaRPr lang="es-PE" b="1" dirty="0"/>
          </a:p>
          <a:p>
            <a:pPr marL="86360" indent="0" algn="just">
              <a:buNone/>
            </a:pPr>
            <a:r>
              <a:rPr lang="es-PE" b="1" dirty="0"/>
              <a:t>Conceptos:</a:t>
            </a:r>
            <a:r>
              <a:rPr lang="es-PE" dirty="0"/>
              <a:t> lo obligatorio, lo permitido, lo prohibido, deberes, derechos</a:t>
            </a:r>
          </a:p>
          <a:p>
            <a:pPr marL="86360" indent="0" algn="just">
              <a:buNone/>
            </a:pPr>
            <a:endParaRPr lang="es-PE" dirty="0"/>
          </a:p>
          <a:p>
            <a:pPr marL="86360" indent="0" algn="just">
              <a:buNone/>
            </a:pPr>
            <a:r>
              <a:rPr lang="es-PE" b="1" dirty="0"/>
              <a:t>Preguntas: </a:t>
            </a:r>
            <a:r>
              <a:rPr lang="es-PE" dirty="0"/>
              <a:t>¿cuál es el criterio de corrección de nuestras acciones? ¿cuáles son los límites de nuestras acciones? ¿hay lugar para las excepciones? ¿cuáles son los deberes y derechos fundamentales? ¿pesan más los deberes positivos o los negativos?</a:t>
            </a:r>
            <a:endParaRPr lang="es-PE" b="1" dirty="0"/>
          </a:p>
          <a:p>
            <a:pPr marL="86360" indent="0" algn="just">
              <a:buNone/>
            </a:pPr>
            <a:endParaRPr lang="es-PE" dirty="0"/>
          </a:p>
          <a:p>
            <a:pPr marL="86360" indent="0" algn="just">
              <a:buNone/>
            </a:pPr>
            <a:r>
              <a:rPr lang="es-PE" b="1" dirty="0"/>
              <a:t>Teoría de la acción correcta: </a:t>
            </a:r>
            <a:r>
              <a:rPr lang="es-PE" dirty="0"/>
              <a:t>Segmento de una teoría moral concentrado en la naturaleza de las acciones correctas e incorrectas</a:t>
            </a:r>
            <a:endParaRPr lang="es-PE" b="1" dirty="0"/>
          </a:p>
        </p:txBody>
      </p:sp>
    </p:spTree>
    <p:extLst>
      <p:ext uri="{BB962C8B-B14F-4D97-AF65-F5344CB8AC3E}">
        <p14:creationId xmlns:p14="http://schemas.microsoft.com/office/powerpoint/2010/main" val="1473834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5AF530-1EE2-F5ED-B5E8-4DB953377742}"/>
              </a:ext>
            </a:extLst>
          </p:cNvPr>
          <p:cNvSpPr>
            <a:spLocks noGrp="1"/>
          </p:cNvSpPr>
          <p:nvPr>
            <p:ph type="title"/>
          </p:nvPr>
        </p:nvSpPr>
        <p:spPr/>
        <p:txBody>
          <a:bodyPr/>
          <a:lstStyle/>
          <a:p>
            <a:r>
              <a:rPr lang="es-PE" dirty="0" err="1"/>
              <a:t>iii</a:t>
            </a:r>
            <a:r>
              <a:rPr lang="es-PE" dirty="0"/>
              <a:t>. La virtud</a:t>
            </a:r>
          </a:p>
        </p:txBody>
      </p:sp>
      <p:sp>
        <p:nvSpPr>
          <p:cNvPr id="3" name="Marcador de texto 2">
            <a:extLst>
              <a:ext uri="{FF2B5EF4-FFF2-40B4-BE49-F238E27FC236}">
                <a16:creationId xmlns:a16="http://schemas.microsoft.com/office/drawing/2014/main" id="{ABD30C59-2464-4C86-2384-B62301237965}"/>
              </a:ext>
            </a:extLst>
          </p:cNvPr>
          <p:cNvSpPr>
            <a:spLocks noGrp="1"/>
          </p:cNvSpPr>
          <p:nvPr>
            <p:ph type="body" idx="1"/>
          </p:nvPr>
        </p:nvSpPr>
        <p:spPr/>
        <p:txBody>
          <a:bodyPr>
            <a:normAutofit fontScale="70000" lnSpcReduction="20000"/>
          </a:bodyPr>
          <a:lstStyle/>
          <a:p>
            <a:pPr marL="86360" indent="0">
              <a:buNone/>
            </a:pPr>
            <a:r>
              <a:rPr lang="es-PE" b="1" dirty="0"/>
              <a:t>Idea clave: </a:t>
            </a:r>
            <a:r>
              <a:rPr lang="es-PE" dirty="0"/>
              <a:t>Hay rasgos en el carácter de una persona que son excelentes moralmente y, por eso mismo, admirables.</a:t>
            </a:r>
          </a:p>
          <a:p>
            <a:pPr marL="86360" indent="0">
              <a:buNone/>
            </a:pPr>
            <a:endParaRPr lang="es-PE" b="1" dirty="0"/>
          </a:p>
          <a:p>
            <a:pPr marL="86360" indent="0">
              <a:buNone/>
            </a:pPr>
            <a:r>
              <a:rPr lang="es-PE" b="1" dirty="0"/>
              <a:t>Conceptos: </a:t>
            </a:r>
            <a:r>
              <a:rPr lang="es-PE" dirty="0"/>
              <a:t>virtud, vicio, prudencia, virtuoso, continente, vicioso</a:t>
            </a:r>
          </a:p>
          <a:p>
            <a:pPr marL="86360" indent="0">
              <a:buNone/>
            </a:pPr>
            <a:endParaRPr lang="es-PE" b="1" dirty="0"/>
          </a:p>
          <a:p>
            <a:pPr marL="86360" indent="0">
              <a:buNone/>
            </a:pPr>
            <a:r>
              <a:rPr lang="es-PE" b="1" dirty="0"/>
              <a:t>Preguntas: </a:t>
            </a:r>
            <a:r>
              <a:rPr lang="es-PE" dirty="0"/>
              <a:t>¿qué es la excelencia moral? ¿cuáles son las virtudes? ¿cómo se cultivan las virtudes? ¿cómo se reconoce a un virtuoso? ¿qué rol juega la prudencia en la deliberación humana?</a:t>
            </a:r>
            <a:endParaRPr lang="es-PE" b="1" dirty="0"/>
          </a:p>
          <a:p>
            <a:pPr marL="86360" indent="0">
              <a:buNone/>
            </a:pPr>
            <a:endParaRPr lang="es-PE" b="1" dirty="0"/>
          </a:p>
          <a:p>
            <a:pPr marL="86360" indent="0">
              <a:buNone/>
            </a:pPr>
            <a:r>
              <a:rPr lang="es-PE" b="1" dirty="0"/>
              <a:t>Teoría de la virtud: </a:t>
            </a:r>
            <a:r>
              <a:rPr lang="es-PE" dirty="0"/>
              <a:t>segmento de una teoría moral concentrado en la naturaleza de la virtud moral</a:t>
            </a:r>
            <a:endParaRPr lang="es-PE" b="1" dirty="0"/>
          </a:p>
        </p:txBody>
      </p:sp>
    </p:spTree>
    <p:extLst>
      <p:ext uri="{BB962C8B-B14F-4D97-AF65-F5344CB8AC3E}">
        <p14:creationId xmlns:p14="http://schemas.microsoft.com/office/powerpoint/2010/main" val="486981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9CE3CE-FF76-AEAB-DB8A-2E44AE60A055}"/>
              </a:ext>
            </a:extLst>
          </p:cNvPr>
          <p:cNvSpPr>
            <a:spLocks noGrp="1"/>
          </p:cNvSpPr>
          <p:nvPr>
            <p:ph type="title"/>
          </p:nvPr>
        </p:nvSpPr>
        <p:spPr/>
        <p:txBody>
          <a:bodyPr/>
          <a:lstStyle/>
          <a:p>
            <a:r>
              <a:rPr lang="es-PE" dirty="0"/>
              <a:t>Criterios de la acción correcta</a:t>
            </a:r>
          </a:p>
        </p:txBody>
      </p:sp>
      <p:sp>
        <p:nvSpPr>
          <p:cNvPr id="3" name="Marcador de texto 2">
            <a:extLst>
              <a:ext uri="{FF2B5EF4-FFF2-40B4-BE49-F238E27FC236}">
                <a16:creationId xmlns:a16="http://schemas.microsoft.com/office/drawing/2014/main" id="{05597F88-8207-4503-62D2-3F12D92EB8DC}"/>
              </a:ext>
            </a:extLst>
          </p:cNvPr>
          <p:cNvSpPr>
            <a:spLocks noGrp="1"/>
          </p:cNvSpPr>
          <p:nvPr>
            <p:ph type="body" idx="1"/>
          </p:nvPr>
        </p:nvSpPr>
        <p:spPr>
          <a:xfrm>
            <a:off x="701993" y="2178657"/>
            <a:ext cx="10788014" cy="3998306"/>
          </a:xfrm>
        </p:spPr>
        <p:txBody>
          <a:bodyPr>
            <a:normAutofit fontScale="70000" lnSpcReduction="20000"/>
          </a:bodyPr>
          <a:lstStyle/>
          <a:p>
            <a:pPr marL="86360" indent="0">
              <a:buNone/>
            </a:pPr>
            <a:r>
              <a:rPr lang="es-PE" b="1" dirty="0"/>
              <a:t>En los consecuencialismos</a:t>
            </a:r>
          </a:p>
          <a:p>
            <a:pPr marL="86360" indent="0">
              <a:buNone/>
            </a:pPr>
            <a:r>
              <a:rPr lang="es-PE" dirty="0"/>
              <a:t>Una acción es correcta </a:t>
            </a:r>
            <a:r>
              <a:rPr lang="es-PE" i="1" dirty="0"/>
              <a:t>si y solo si (</a:t>
            </a:r>
            <a:r>
              <a:rPr lang="es-PE" i="1" dirty="0" err="1"/>
              <a:t>sii</a:t>
            </a:r>
            <a:r>
              <a:rPr lang="es-PE" i="1" dirty="0"/>
              <a:t>)</a:t>
            </a:r>
            <a:r>
              <a:rPr lang="es-PE" dirty="0"/>
              <a:t> es la que genera las mejores consecuencias en las circunstancias en las que se encuentra el agente. </a:t>
            </a:r>
          </a:p>
          <a:p>
            <a:endParaRPr lang="es-PE" dirty="0"/>
          </a:p>
          <a:p>
            <a:pPr marL="86360" indent="0">
              <a:buNone/>
            </a:pPr>
            <a:r>
              <a:rPr lang="es-PE" b="1" dirty="0"/>
              <a:t>En las deontologías</a:t>
            </a:r>
          </a:p>
          <a:p>
            <a:pPr marL="86360" indent="0">
              <a:buNone/>
            </a:pPr>
            <a:r>
              <a:rPr lang="es-PE" dirty="0"/>
              <a:t>Una acción es correcta </a:t>
            </a:r>
            <a:r>
              <a:rPr lang="es-PE" i="1" dirty="0" err="1"/>
              <a:t>sii</a:t>
            </a:r>
            <a:r>
              <a:rPr lang="es-PE" dirty="0"/>
              <a:t> cumple las obligaciones y respeta las prohibiciones que le atañen al agente.</a:t>
            </a:r>
          </a:p>
          <a:p>
            <a:pPr marL="86360" indent="0">
              <a:buNone/>
            </a:pPr>
            <a:endParaRPr lang="es-PE" dirty="0"/>
          </a:p>
          <a:p>
            <a:pPr marL="86360" indent="0">
              <a:buNone/>
            </a:pPr>
            <a:r>
              <a:rPr lang="es-PE" b="1" dirty="0"/>
              <a:t>En los virtuosismos</a:t>
            </a:r>
            <a:br>
              <a:rPr lang="es-PE" b="1" dirty="0"/>
            </a:br>
            <a:r>
              <a:rPr lang="es-PE" dirty="0"/>
              <a:t>Una acción es correcta </a:t>
            </a:r>
            <a:r>
              <a:rPr lang="es-PE" i="1" dirty="0" err="1"/>
              <a:t>sii</a:t>
            </a:r>
            <a:r>
              <a:rPr lang="es-PE" dirty="0"/>
              <a:t> es la que realizaría una persona virtuosa en las circunstancias en las que se encuentra el agente.</a:t>
            </a:r>
          </a:p>
        </p:txBody>
      </p:sp>
    </p:spTree>
    <p:extLst>
      <p:ext uri="{BB962C8B-B14F-4D97-AF65-F5344CB8AC3E}">
        <p14:creationId xmlns:p14="http://schemas.microsoft.com/office/powerpoint/2010/main" val="3653781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0C1DA8-C231-94EF-23E0-2AA92C4A68F4}"/>
              </a:ext>
            </a:extLst>
          </p:cNvPr>
          <p:cNvSpPr>
            <a:spLocks noGrp="1"/>
          </p:cNvSpPr>
          <p:nvPr>
            <p:ph type="title"/>
          </p:nvPr>
        </p:nvSpPr>
        <p:spPr/>
        <p:txBody>
          <a:bodyPr/>
          <a:lstStyle/>
          <a:p>
            <a:r>
              <a:rPr lang="es-PE" dirty="0"/>
              <a:t>Ideas sobre el valor intrínseco</a:t>
            </a:r>
          </a:p>
        </p:txBody>
      </p:sp>
      <p:sp>
        <p:nvSpPr>
          <p:cNvPr id="3" name="Marcador de texto 2">
            <a:extLst>
              <a:ext uri="{FF2B5EF4-FFF2-40B4-BE49-F238E27FC236}">
                <a16:creationId xmlns:a16="http://schemas.microsoft.com/office/drawing/2014/main" id="{2DF7007D-FB51-9AB4-E261-894F3534923E}"/>
              </a:ext>
            </a:extLst>
          </p:cNvPr>
          <p:cNvSpPr>
            <a:spLocks noGrp="1"/>
          </p:cNvSpPr>
          <p:nvPr>
            <p:ph type="body" idx="1"/>
          </p:nvPr>
        </p:nvSpPr>
        <p:spPr>
          <a:xfrm>
            <a:off x="708660" y="2178657"/>
            <a:ext cx="10774680" cy="3998306"/>
          </a:xfrm>
        </p:spPr>
        <p:txBody>
          <a:bodyPr>
            <a:normAutofit/>
          </a:bodyPr>
          <a:lstStyle/>
          <a:p>
            <a:pPr>
              <a:buFontTx/>
              <a:buChar char="-"/>
            </a:pPr>
            <a:r>
              <a:rPr lang="es-PE" b="1" dirty="0"/>
              <a:t>Hedonismo universalista</a:t>
            </a:r>
          </a:p>
          <a:p>
            <a:pPr>
              <a:buFontTx/>
              <a:buChar char="-"/>
            </a:pPr>
            <a:r>
              <a:rPr lang="es-PE" dirty="0">
                <a:sym typeface="Wingdings" panose="05000000000000000000" pitchFamily="2" charset="2"/>
              </a:rPr>
              <a:t>Lo único valioso intrínsecamente es el placer de todos los seres vivos.</a:t>
            </a:r>
          </a:p>
          <a:p>
            <a:pPr>
              <a:buFontTx/>
              <a:buChar char="-"/>
            </a:pPr>
            <a:endParaRPr lang="es-PE" dirty="0">
              <a:sym typeface="Wingdings" panose="05000000000000000000" pitchFamily="2" charset="2"/>
            </a:endParaRPr>
          </a:p>
          <a:p>
            <a:pPr>
              <a:buFontTx/>
              <a:buChar char="-"/>
            </a:pPr>
            <a:r>
              <a:rPr lang="es-PE" b="1" i="1" dirty="0" err="1"/>
              <a:t>Eudaimonismo</a:t>
            </a:r>
            <a:r>
              <a:rPr lang="es-PE" b="1" dirty="0"/>
              <a:t> (perfeccionismo)</a:t>
            </a:r>
          </a:p>
          <a:p>
            <a:pPr>
              <a:buFontTx/>
              <a:buChar char="-"/>
            </a:pPr>
            <a:r>
              <a:rPr lang="es-PE" dirty="0"/>
              <a:t>Lo único valioso intrínsecamente es la realización humana.</a:t>
            </a:r>
          </a:p>
          <a:p>
            <a:pPr>
              <a:buFontTx/>
              <a:buChar char="-"/>
            </a:pPr>
            <a:endParaRPr lang="es-PE" dirty="0"/>
          </a:p>
          <a:p>
            <a:pPr>
              <a:buFontTx/>
              <a:buChar char="-"/>
            </a:pPr>
            <a:endParaRPr lang="es-PE" dirty="0"/>
          </a:p>
        </p:txBody>
      </p:sp>
    </p:spTree>
    <p:extLst>
      <p:ext uri="{BB962C8B-B14F-4D97-AF65-F5344CB8AC3E}">
        <p14:creationId xmlns:p14="http://schemas.microsoft.com/office/powerpoint/2010/main" val="1252423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5E260-54D6-B4A8-0B08-D02C875A6AED}"/>
              </a:ext>
            </a:extLst>
          </p:cNvPr>
          <p:cNvSpPr>
            <a:spLocks noGrp="1"/>
          </p:cNvSpPr>
          <p:nvPr>
            <p:ph type="title"/>
          </p:nvPr>
        </p:nvSpPr>
        <p:spPr/>
        <p:txBody>
          <a:bodyPr/>
          <a:lstStyle/>
          <a:p>
            <a:r>
              <a:rPr lang="es-PE" dirty="0"/>
              <a:t>Ideas sobre la virtud</a:t>
            </a:r>
          </a:p>
        </p:txBody>
      </p:sp>
      <p:sp>
        <p:nvSpPr>
          <p:cNvPr id="3" name="Marcador de texto 2">
            <a:extLst>
              <a:ext uri="{FF2B5EF4-FFF2-40B4-BE49-F238E27FC236}">
                <a16:creationId xmlns:a16="http://schemas.microsoft.com/office/drawing/2014/main" id="{B08F8FBD-4490-4C63-CDCF-B21A93FA03D6}"/>
              </a:ext>
            </a:extLst>
          </p:cNvPr>
          <p:cNvSpPr>
            <a:spLocks noGrp="1"/>
          </p:cNvSpPr>
          <p:nvPr>
            <p:ph type="body" idx="1"/>
          </p:nvPr>
        </p:nvSpPr>
        <p:spPr/>
        <p:txBody>
          <a:bodyPr>
            <a:normAutofit/>
          </a:bodyPr>
          <a:lstStyle/>
          <a:p>
            <a:r>
              <a:rPr lang="es-PE" dirty="0"/>
              <a:t>La virtud es un hábito cultivado en el carácter que permite elegir el término medio entre dos vicios opuestos (Aristóteles).</a:t>
            </a:r>
          </a:p>
          <a:p>
            <a:endParaRPr lang="es-PE" dirty="0"/>
          </a:p>
          <a:p>
            <a:r>
              <a:rPr lang="es-PE" dirty="0"/>
              <a:t>La virtud es un hábito cultivado en el carácter de un ejemplar moral (</a:t>
            </a:r>
            <a:r>
              <a:rPr lang="es-PE" dirty="0" err="1"/>
              <a:t>Zagzebski</a:t>
            </a:r>
            <a:r>
              <a:rPr lang="es-PE" dirty="0"/>
              <a:t>) </a:t>
            </a:r>
          </a:p>
        </p:txBody>
      </p:sp>
    </p:spTree>
    <p:extLst>
      <p:ext uri="{BB962C8B-B14F-4D97-AF65-F5344CB8AC3E}">
        <p14:creationId xmlns:p14="http://schemas.microsoft.com/office/powerpoint/2010/main" val="1716024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43647BC-527A-96C0-27CB-93CF691DC809}"/>
              </a:ext>
            </a:extLst>
          </p:cNvPr>
          <p:cNvSpPr>
            <a:spLocks noGrp="1"/>
          </p:cNvSpPr>
          <p:nvPr>
            <p:ph type="title"/>
          </p:nvPr>
        </p:nvSpPr>
        <p:spPr>
          <a:xfrm>
            <a:off x="838200" y="3000375"/>
            <a:ext cx="10515600" cy="857250"/>
          </a:xfrm>
        </p:spPr>
        <p:txBody>
          <a:bodyPr/>
          <a:lstStyle/>
          <a:p>
            <a:pPr algn="ctr"/>
            <a:r>
              <a:rPr lang="es-ES" dirty="0"/>
              <a:t>Metaética</a:t>
            </a:r>
            <a:endParaRPr lang="es-PE" dirty="0"/>
          </a:p>
        </p:txBody>
      </p:sp>
    </p:spTree>
    <p:extLst>
      <p:ext uri="{BB962C8B-B14F-4D97-AF65-F5344CB8AC3E}">
        <p14:creationId xmlns:p14="http://schemas.microsoft.com/office/powerpoint/2010/main" val="571045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343647BC-527A-96C0-27CB-93CF691DC809}"/>
              </a:ext>
            </a:extLst>
          </p:cNvPr>
          <p:cNvSpPr>
            <a:spLocks noGrp="1"/>
          </p:cNvSpPr>
          <p:nvPr>
            <p:ph type="title"/>
          </p:nvPr>
        </p:nvSpPr>
        <p:spPr>
          <a:xfrm>
            <a:off x="838200" y="2897505"/>
            <a:ext cx="10515600" cy="1062990"/>
          </a:xfrm>
        </p:spPr>
        <p:txBody>
          <a:bodyPr/>
          <a:lstStyle/>
          <a:p>
            <a:pPr algn="ctr"/>
            <a:r>
              <a:rPr lang="es-ES" dirty="0"/>
              <a:t>Ética</a:t>
            </a:r>
            <a:endParaRPr lang="es-PE" dirty="0"/>
          </a:p>
        </p:txBody>
      </p:sp>
    </p:spTree>
    <p:extLst>
      <p:ext uri="{BB962C8B-B14F-4D97-AF65-F5344CB8AC3E}">
        <p14:creationId xmlns:p14="http://schemas.microsoft.com/office/powerpoint/2010/main" val="3923373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4"/>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s-ES" dirty="0"/>
              <a:t>Metaética</a:t>
            </a:r>
            <a:endParaRPr dirty="0"/>
          </a:p>
        </p:txBody>
      </p:sp>
      <p:sp>
        <p:nvSpPr>
          <p:cNvPr id="112" name="Google Shape;112;p4"/>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fontScale="85000" lnSpcReduction="10000"/>
          </a:bodyPr>
          <a:lstStyle/>
          <a:p>
            <a:pPr marL="228600" lvl="0" indent="0" algn="just" rtl="0">
              <a:lnSpc>
                <a:spcPct val="110000"/>
              </a:lnSpc>
              <a:spcBef>
                <a:spcPts val="0"/>
              </a:spcBef>
              <a:spcAft>
                <a:spcPts val="0"/>
              </a:spcAft>
              <a:buSzPts val="2240"/>
              <a:buNone/>
            </a:pPr>
            <a:r>
              <a:rPr lang="es-ES" dirty="0">
                <a:latin typeface="Calibri" panose="020F0502020204030204" pitchFamily="34" charset="0"/>
                <a:ea typeface="Calibri" panose="020F0502020204030204" pitchFamily="34" charset="0"/>
                <a:cs typeface="Calibri" panose="020F0502020204030204" pitchFamily="34" charset="0"/>
              </a:rPr>
              <a:t>“La metaética es el intento de comprender los presupuestos y compromisos […] del pensamiento, el discurso y la práctica moral.” (</a:t>
            </a:r>
            <a:r>
              <a:rPr lang="es-ES" dirty="0" err="1">
                <a:latin typeface="Calibri" panose="020F0502020204030204" pitchFamily="34" charset="0"/>
                <a:ea typeface="Calibri" panose="020F0502020204030204" pitchFamily="34" charset="0"/>
                <a:cs typeface="Calibri" panose="020F0502020204030204" pitchFamily="34" charset="0"/>
              </a:rPr>
              <a:t>Sayre-McCord</a:t>
            </a:r>
            <a:r>
              <a:rPr lang="es-ES" dirty="0">
                <a:latin typeface="Calibri" panose="020F0502020204030204" pitchFamily="34" charset="0"/>
                <a:ea typeface="Calibri" panose="020F0502020204030204" pitchFamily="34" charset="0"/>
                <a:cs typeface="Calibri" panose="020F0502020204030204" pitchFamily="34" charset="0"/>
              </a:rPr>
              <a:t>, 2023)</a:t>
            </a:r>
          </a:p>
          <a:p>
            <a:pPr marL="457200" lvl="0" indent="-228600" algn="just" rtl="0">
              <a:lnSpc>
                <a:spcPct val="110000"/>
              </a:lnSpc>
              <a:spcBef>
                <a:spcPts val="0"/>
              </a:spcBef>
              <a:spcAft>
                <a:spcPts val="0"/>
              </a:spcAft>
              <a:buSzPts val="2240"/>
              <a:buChar char="▪"/>
            </a:pPr>
            <a:endParaRPr lang="es-ES"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0"/>
              </a:spcBef>
              <a:spcAft>
                <a:spcPts val="0"/>
              </a:spcAft>
              <a:buSzPts val="2240"/>
              <a:buNone/>
            </a:pPr>
            <a:r>
              <a:rPr lang="es-ES" b="1" dirty="0">
                <a:latin typeface="Calibri" panose="020F0502020204030204" pitchFamily="34" charset="0"/>
                <a:ea typeface="Calibri" panose="020F0502020204030204" pitchFamily="34" charset="0"/>
                <a:cs typeface="Calibri" panose="020F0502020204030204" pitchFamily="34" charset="0"/>
              </a:rPr>
              <a:t>Algunas preguntas metaéticas</a:t>
            </a:r>
          </a:p>
          <a:p>
            <a:pPr marL="228600" lvl="0" indent="0" algn="just" rtl="0">
              <a:lnSpc>
                <a:spcPct val="110000"/>
              </a:lnSpc>
              <a:spcBef>
                <a:spcPts val="0"/>
              </a:spcBef>
              <a:spcAft>
                <a:spcPts val="0"/>
              </a:spcAft>
              <a:buSzPts val="2240"/>
              <a:buNone/>
            </a:pPr>
            <a:r>
              <a:rPr lang="es-ES" dirty="0">
                <a:latin typeface="Calibri" panose="020F0502020204030204" pitchFamily="34" charset="0"/>
                <a:ea typeface="Calibri" panose="020F0502020204030204" pitchFamily="34" charset="0"/>
                <a:cs typeface="Calibri" panose="020F0502020204030204" pitchFamily="34" charset="0"/>
              </a:rPr>
              <a:t>“¿Es la moralidad más una cuestión de gusto que de verdad? ¿Son los estándares morales culturalmente relativos? ¿Hay hechos morales? Si hay hechos morales, ¿cuál es su origen y naturaleza? ¿Cómo es que establecen un estándar apropiado para nuestro comportamiento? ¿Cómo podrían relacionarse con otros tipos de hechos (sobre psicología, felicidad, convenciones humanas, etc.)? ¿Cómo aprendemos sobre ellos?” (ídem.)</a:t>
            </a:r>
            <a:endParaRPr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097669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9"/>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Objetivismo moral</a:t>
            </a:r>
            <a:endParaRPr/>
          </a:p>
        </p:txBody>
      </p:sp>
      <p:sp>
        <p:nvSpPr>
          <p:cNvPr id="142" name="Google Shape;142;p9"/>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228600" lvl="0" indent="0" algn="just" rtl="0">
              <a:lnSpc>
                <a:spcPct val="110000"/>
              </a:lnSpc>
              <a:spcBef>
                <a:spcPts val="0"/>
              </a:spcBef>
              <a:spcAft>
                <a:spcPts val="0"/>
              </a:spcAft>
              <a:buSzPts val="2240"/>
              <a:buNone/>
            </a:pPr>
            <a:r>
              <a:rPr lang="en-US" dirty="0" err="1">
                <a:latin typeface="Calibri" panose="020F0502020204030204" pitchFamily="34" charset="0"/>
                <a:ea typeface="Calibri" panose="020F0502020204030204" pitchFamily="34" charset="0"/>
                <a:cs typeface="Calibri" panose="020F0502020204030204" pitchFamily="34" charset="0"/>
              </a:rPr>
              <a:t>Posición</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sostiene</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juicios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morales</a:t>
            </a:r>
            <a:r>
              <a:rPr lang="en-US" dirty="0">
                <a:latin typeface="Calibri" panose="020F0502020204030204" pitchFamily="34" charset="0"/>
                <a:ea typeface="Calibri" panose="020F0502020204030204" pitchFamily="34" charset="0"/>
                <a:cs typeface="Calibri" panose="020F0502020204030204" pitchFamily="34" charset="0"/>
              </a:rPr>
              <a:t> son </a:t>
            </a:r>
            <a:r>
              <a:rPr lang="en-US" dirty="0" err="1">
                <a:latin typeface="Calibri" panose="020F0502020204030204" pitchFamily="34" charset="0"/>
                <a:ea typeface="Calibri" panose="020F0502020204030204" pitchFamily="34" charset="0"/>
                <a:cs typeface="Calibri" panose="020F0502020204030204" pitchFamily="34" charset="0"/>
              </a:rPr>
              <a:t>verdaderos</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falsos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un </a:t>
            </a:r>
            <a:r>
              <a:rPr lang="en-US" dirty="0" err="1">
                <a:latin typeface="Calibri" panose="020F0502020204030204" pitchFamily="34" charset="0"/>
                <a:ea typeface="Calibri" panose="020F0502020204030204" pitchFamily="34" charset="0"/>
                <a:cs typeface="Calibri" panose="020F0502020204030204" pitchFamily="34" charset="0"/>
              </a:rPr>
              <a:t>sentido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absoluto</a:t>
            </a:r>
            <a:r>
              <a:rPr lang="en-US" dirty="0">
                <a:latin typeface="Calibri" panose="020F0502020204030204" pitchFamily="34" charset="0"/>
                <a:ea typeface="Calibri" panose="020F0502020204030204" pitchFamily="34" charset="0"/>
                <a:cs typeface="Calibri" panose="020F0502020204030204" pitchFamily="34" charset="0"/>
              </a:rPr>
              <a:t> o universal, y que las personas  </a:t>
            </a:r>
            <a:r>
              <a:rPr lang="en-US" dirty="0" err="1">
                <a:latin typeface="Calibri" panose="020F0502020204030204" pitchFamily="34" charset="0"/>
                <a:ea typeface="Calibri" panose="020F0502020204030204" pitchFamily="34" charset="0"/>
                <a:cs typeface="Calibri" panose="020F0502020204030204" pitchFamily="34" charset="0"/>
              </a:rPr>
              <a:t>pueden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estar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justificadas</a:t>
            </a:r>
            <a:r>
              <a:rPr lang="en-US" dirty="0">
                <a:latin typeface="Calibri" panose="020F0502020204030204" pitchFamily="34" charset="0"/>
                <a:ea typeface="Calibri" panose="020F0502020204030204" pitchFamily="34" charset="0"/>
                <a:cs typeface="Calibri" panose="020F0502020204030204" pitchFamily="34" charset="0"/>
              </a:rPr>
              <a:t> para </a:t>
            </a:r>
            <a:r>
              <a:rPr lang="en-US" dirty="0" err="1">
                <a:latin typeface="Calibri" panose="020F0502020204030204" pitchFamily="34" charset="0"/>
                <a:ea typeface="Calibri" panose="020F0502020204030204" pitchFamily="34" charset="0"/>
                <a:cs typeface="Calibri" panose="020F0502020204030204" pitchFamily="34" charset="0"/>
              </a:rPr>
              <a:t>aceptar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juicios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verdaderos</a:t>
            </a:r>
            <a:r>
              <a:rPr lang="en-US" dirty="0">
                <a:latin typeface="Calibri" panose="020F0502020204030204" pitchFamily="34" charset="0"/>
                <a:ea typeface="Calibri" panose="020F0502020204030204" pitchFamily="34" charset="0"/>
                <a:cs typeface="Calibri" panose="020F0502020204030204" pitchFamily="34" charset="0"/>
              </a:rPr>
              <a:t> (y </a:t>
            </a:r>
            <a:r>
              <a:rPr lang="en-US" dirty="0" err="1">
                <a:latin typeface="Calibri" panose="020F0502020204030204" pitchFamily="34" charset="0"/>
                <a:ea typeface="Calibri" panose="020F0502020204030204" pitchFamily="34" charset="0"/>
                <a:cs typeface="Calibri" panose="020F0502020204030204" pitchFamily="34" charset="0"/>
              </a:rPr>
              <a:t>rechazar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falsos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sobre</a:t>
            </a:r>
            <a:r>
              <a:rPr lang="en-US" dirty="0">
                <a:latin typeface="Calibri" panose="020F0502020204030204" pitchFamily="34" charset="0"/>
                <a:ea typeface="Calibri" panose="020F0502020204030204" pitchFamily="34" charset="0"/>
                <a:cs typeface="Calibri" panose="020F0502020204030204" pitchFamily="34" charset="0"/>
              </a:rPr>
              <a:t> la base de la </a:t>
            </a:r>
            <a:r>
              <a:rPr lang="en-US" dirty="0" err="1">
                <a:latin typeface="Calibri" panose="020F0502020204030204" pitchFamily="34" charset="0"/>
                <a:ea typeface="Calibri" panose="020F0502020204030204" pitchFamily="34" charset="0"/>
                <a:cs typeface="Calibri" panose="020F0502020204030204" pitchFamily="34" charset="0"/>
              </a:rPr>
              <a:t>evidencia</a:t>
            </a:r>
            <a:r>
              <a:rPr lang="en-US" dirty="0">
                <a:latin typeface="Calibri" panose="020F0502020204030204" pitchFamily="34" charset="0"/>
                <a:ea typeface="Calibri" panose="020F0502020204030204" pitchFamily="34" charset="0"/>
                <a:cs typeface="Calibri" panose="020F0502020204030204" pitchFamily="34" charset="0"/>
              </a:rPr>
              <a:t> disponible que sea </a:t>
            </a:r>
            <a:r>
              <a:rPr lang="en-US" dirty="0" err="1">
                <a:latin typeface="Calibri" panose="020F0502020204030204" pitchFamily="34" charset="0"/>
                <a:ea typeface="Calibri" panose="020F0502020204030204" pitchFamily="34" charset="0"/>
                <a:cs typeface="Calibri" panose="020F0502020204030204" pitchFamily="34" charset="0"/>
              </a:rPr>
              <a:t>suficiente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adaptado</a:t>
            </a:r>
            <a:r>
              <a:rPr lang="en-US" dirty="0">
                <a:latin typeface="Calibri" panose="020F0502020204030204" pitchFamily="34" charset="0"/>
                <a:ea typeface="Calibri" panose="020F0502020204030204" pitchFamily="34" charset="0"/>
                <a:cs typeface="Calibri" panose="020F0502020204030204" pitchFamily="34" charset="0"/>
              </a:rPr>
              <a:t> de Gowans, 2021)</a:t>
            </a: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1000"/>
              </a:spcBef>
              <a:spcAft>
                <a:spcPts val="0"/>
              </a:spcAft>
              <a:buSzPts val="2240"/>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ctr" rtl="0">
              <a:lnSpc>
                <a:spcPct val="110000"/>
              </a:lnSpc>
              <a:spcBef>
                <a:spcPts val="1000"/>
              </a:spcBef>
              <a:spcAft>
                <a:spcPts val="0"/>
              </a:spcAft>
              <a:buSzPts val="2240"/>
              <a:buNone/>
            </a:pPr>
            <a:r>
              <a:rPr lang="en-US" b="1" dirty="0">
                <a:latin typeface="Calibri" panose="020F0502020204030204" pitchFamily="34" charset="0"/>
                <a:ea typeface="Calibri" panose="020F0502020204030204" pitchFamily="34" charset="0"/>
                <a:cs typeface="Calibri" panose="020F0502020204030204" pitchFamily="34" charset="0"/>
              </a:rPr>
              <a:t>Hay </a:t>
            </a:r>
            <a:r>
              <a:rPr lang="en-US" b="1" dirty="0" err="1">
                <a:latin typeface="Calibri" panose="020F0502020204030204" pitchFamily="34" charset="0"/>
                <a:ea typeface="Calibri" panose="020F0502020204030204" pitchFamily="34" charset="0"/>
                <a:cs typeface="Calibri" panose="020F0502020204030204" pitchFamily="34" charset="0"/>
              </a:rPr>
              <a:t>estándares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morales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objetivos</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0"/>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Algunos juicios morales plausibles</a:t>
            </a:r>
            <a:endParaRPr/>
          </a:p>
        </p:txBody>
      </p:sp>
      <p:sp>
        <p:nvSpPr>
          <p:cNvPr id="148" name="Google Shape;148;p10"/>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lnSpcReduction="10000"/>
          </a:bodyPr>
          <a:lstStyle/>
          <a:p>
            <a:pPr marL="457200" lvl="0" indent="-228600" algn="l" rtl="0">
              <a:lnSpc>
                <a:spcPct val="110000"/>
              </a:lnSpc>
              <a:spcBef>
                <a:spcPts val="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Ni la ley </a:t>
            </a:r>
            <a:r>
              <a:rPr lang="en-US" dirty="0" err="1">
                <a:latin typeface="Calibri" panose="020F0502020204030204" pitchFamily="34" charset="0"/>
                <a:ea typeface="Calibri" panose="020F0502020204030204" pitchFamily="34" charset="0"/>
                <a:cs typeface="Calibri" panose="020F0502020204030204" pitchFamily="34" charset="0"/>
              </a:rPr>
              <a:t>ni</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tradición</a:t>
            </a:r>
            <a:r>
              <a:rPr lang="en-US" dirty="0">
                <a:latin typeface="Calibri" panose="020F0502020204030204" pitchFamily="34" charset="0"/>
                <a:ea typeface="Calibri" panose="020F0502020204030204" pitchFamily="34" charset="0"/>
                <a:cs typeface="Calibri" panose="020F0502020204030204" pitchFamily="34" charset="0"/>
              </a:rPr>
              <a:t> son </a:t>
            </a:r>
            <a:r>
              <a:rPr lang="en-US" dirty="0" err="1">
                <a:latin typeface="Calibri" panose="020F0502020204030204" pitchFamily="34" charset="0"/>
                <a:ea typeface="Calibri" panose="020F0502020204030204" pitchFamily="34" charset="0"/>
                <a:cs typeface="Calibri" panose="020F0502020204030204" pitchFamily="34" charset="0"/>
              </a:rPr>
              <a:t>infalibles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moralmente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err="1">
                <a:latin typeface="Calibri" panose="020F0502020204030204" pitchFamily="34" charset="0"/>
                <a:ea typeface="Calibri" panose="020F0502020204030204" pitchFamily="34" charset="0"/>
                <a:cs typeface="Calibri" panose="020F0502020204030204" pitchFamily="34" charset="0"/>
              </a:rPr>
              <a:t>Ninguna</a:t>
            </a:r>
            <a:r>
              <a:rPr lang="en-US" dirty="0">
                <a:latin typeface="Calibri" panose="020F0502020204030204" pitchFamily="34" charset="0"/>
                <a:ea typeface="Calibri" panose="020F0502020204030204" pitchFamily="34" charset="0"/>
                <a:cs typeface="Calibri" panose="020F0502020204030204" pitchFamily="34" charset="0"/>
              </a:rPr>
              <a:t> persona es </a:t>
            </a:r>
            <a:r>
              <a:rPr lang="en-US" dirty="0" err="1">
                <a:latin typeface="Calibri" panose="020F0502020204030204" pitchFamily="34" charset="0"/>
                <a:ea typeface="Calibri" panose="020F0502020204030204" pitchFamily="34" charset="0"/>
                <a:cs typeface="Calibri" panose="020F0502020204030204" pitchFamily="34" charset="0"/>
              </a:rPr>
              <a:t>moralmente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infalible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La </a:t>
            </a:r>
            <a:r>
              <a:rPr lang="en-US" dirty="0" err="1">
                <a:latin typeface="Calibri" panose="020F0502020204030204" pitchFamily="34" charset="0"/>
                <a:ea typeface="Calibri" panose="020F0502020204030204" pitchFamily="34" charset="0"/>
                <a:cs typeface="Calibri" panose="020F0502020204030204" pitchFamily="34" charset="0"/>
              </a:rPr>
              <a:t>amistad</a:t>
            </a:r>
            <a:r>
              <a:rPr lang="en-US" dirty="0">
                <a:latin typeface="Calibri" panose="020F0502020204030204" pitchFamily="34" charset="0"/>
                <a:ea typeface="Calibri" panose="020F0502020204030204" pitchFamily="34" charset="0"/>
                <a:cs typeface="Calibri" panose="020F0502020204030204" pitchFamily="34" charset="0"/>
              </a:rPr>
              <a:t> es </a:t>
            </a:r>
            <a:r>
              <a:rPr lang="en-US" dirty="0" err="1">
                <a:latin typeface="Calibri" panose="020F0502020204030204" pitchFamily="34" charset="0"/>
                <a:ea typeface="Calibri" panose="020F0502020204030204" pitchFamily="34" charset="0"/>
                <a:cs typeface="Calibri" panose="020F0502020204030204" pitchFamily="34" charset="0"/>
              </a:rPr>
              <a:t>valiosa</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No </a:t>
            </a:r>
            <a:r>
              <a:rPr lang="en-US" dirty="0" err="1">
                <a:latin typeface="Calibri" panose="020F0502020204030204" pitchFamily="34" charset="0"/>
                <a:ea typeface="Calibri" panose="020F0502020204030204" pitchFamily="34" charset="0"/>
                <a:cs typeface="Calibri" panose="020F0502020204030204" pitchFamily="34" charset="0"/>
              </a:rPr>
              <a:t>estamos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obligados</a:t>
            </a:r>
            <a:r>
              <a:rPr lang="en-US" dirty="0">
                <a:latin typeface="Calibri" panose="020F0502020204030204" pitchFamily="34" charset="0"/>
                <a:ea typeface="Calibri" panose="020F0502020204030204" pitchFamily="34" charset="0"/>
                <a:cs typeface="Calibri" panose="020F0502020204030204" pitchFamily="34" charset="0"/>
              </a:rPr>
              <a:t> a </a:t>
            </a:r>
            <a:r>
              <a:rPr lang="en-US" dirty="0" err="1">
                <a:latin typeface="Calibri" panose="020F0502020204030204" pitchFamily="34" charset="0"/>
                <a:ea typeface="Calibri" panose="020F0502020204030204" pitchFamily="34" charset="0"/>
                <a:cs typeface="Calibri" panose="020F0502020204030204" pitchFamily="34" charset="0"/>
              </a:rPr>
              <a:t>hacer</a:t>
            </a:r>
            <a:r>
              <a:rPr lang="en-US" dirty="0">
                <a:latin typeface="Calibri" panose="020F0502020204030204" pitchFamily="34" charset="0"/>
                <a:ea typeface="Calibri" panose="020F0502020204030204" pitchFamily="34" charset="0"/>
                <a:cs typeface="Calibri" panose="020F0502020204030204" pitchFamily="34" charset="0"/>
              </a:rPr>
              <a:t> lo </a:t>
            </a:r>
            <a:r>
              <a:rPr lang="en-US" dirty="0" err="1">
                <a:latin typeface="Calibri" panose="020F0502020204030204" pitchFamily="34" charset="0"/>
                <a:ea typeface="Calibri" panose="020F0502020204030204" pitchFamily="34" charset="0"/>
                <a:cs typeface="Calibri" panose="020F0502020204030204" pitchFamily="34" charset="0"/>
              </a:rPr>
              <a:t>imposible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Los </a:t>
            </a:r>
            <a:r>
              <a:rPr lang="en-US" dirty="0" err="1">
                <a:latin typeface="Calibri" panose="020F0502020204030204" pitchFamily="34" charset="0"/>
                <a:ea typeface="Calibri" panose="020F0502020204030204" pitchFamily="34" charset="0"/>
                <a:cs typeface="Calibri" panose="020F0502020204030204" pitchFamily="34" charset="0"/>
              </a:rPr>
              <a:t>niños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tienen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menos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responsabilidad</a:t>
            </a:r>
            <a:r>
              <a:rPr lang="en-US" dirty="0">
                <a:latin typeface="Calibri" panose="020F0502020204030204" pitchFamily="34" charset="0"/>
                <a:ea typeface="Calibri" panose="020F0502020204030204" pitchFamily="34" charset="0"/>
                <a:cs typeface="Calibri" panose="020F0502020204030204" pitchFamily="34" charset="0"/>
              </a:rPr>
              <a:t> moral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sus </a:t>
            </a:r>
            <a:r>
              <a:rPr lang="en-US" dirty="0" err="1">
                <a:latin typeface="Calibri" panose="020F0502020204030204" pitchFamily="34" charset="0"/>
                <a:ea typeface="Calibri" panose="020F0502020204030204" pitchFamily="34" charset="0"/>
                <a:cs typeface="Calibri" panose="020F0502020204030204" pitchFamily="34" charset="0"/>
              </a:rPr>
              <a:t>acciones</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adultos</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La </a:t>
            </a:r>
            <a:r>
              <a:rPr lang="en-US" dirty="0" err="1">
                <a:latin typeface="Calibri" panose="020F0502020204030204" pitchFamily="34" charset="0"/>
                <a:ea typeface="Calibri" panose="020F0502020204030204" pitchFamily="34" charset="0"/>
                <a:cs typeface="Calibri" panose="020F0502020204030204" pitchFamily="34" charset="0"/>
              </a:rPr>
              <a:t>justicia</a:t>
            </a:r>
            <a:r>
              <a:rPr lang="en-US" dirty="0">
                <a:latin typeface="Calibri" panose="020F0502020204030204" pitchFamily="34" charset="0"/>
                <a:ea typeface="Calibri" panose="020F0502020204030204" pitchFamily="34" charset="0"/>
                <a:cs typeface="Calibri" panose="020F0502020204030204" pitchFamily="34" charset="0"/>
              </a:rPr>
              <a:t> es un bien moral </a:t>
            </a:r>
            <a:r>
              <a:rPr lang="en-US" dirty="0" err="1">
                <a:latin typeface="Calibri" panose="020F0502020204030204" pitchFamily="34" charset="0"/>
                <a:ea typeface="Calibri" panose="020F0502020204030204" pitchFamily="34" charset="0"/>
                <a:cs typeface="Calibri" panose="020F0502020204030204" pitchFamily="34" charset="0"/>
              </a:rPr>
              <a:t>muy</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importante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1"/>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Algunas asunciones éticas plausibles</a:t>
            </a:r>
            <a:endParaRPr/>
          </a:p>
        </p:txBody>
      </p:sp>
      <p:sp>
        <p:nvSpPr>
          <p:cNvPr id="154" name="Google Shape;154;p11"/>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lnSpcReduction="10000"/>
          </a:bodyPr>
          <a:lstStyle/>
          <a:p>
            <a:pPr marL="457200" lvl="0" indent="-228600" algn="l" rtl="0">
              <a:lnSpc>
                <a:spcPct val="110000"/>
              </a:lnSpc>
              <a:spcBef>
                <a:spcPts val="0"/>
              </a:spcBef>
              <a:spcAft>
                <a:spcPts val="0"/>
              </a:spcAft>
              <a:buSzPts val="2240"/>
              <a:buFont typeface="Noto Sans Symbols"/>
              <a:buChar char="▪"/>
            </a:pPr>
            <a:r>
              <a:rPr lang="en-US" dirty="0" err="1">
                <a:latin typeface="Calibri" panose="020F0502020204030204" pitchFamily="34" charset="0"/>
                <a:ea typeface="Calibri" panose="020F0502020204030204" pitchFamily="34" charset="0"/>
                <a:cs typeface="Calibri" panose="020F0502020204030204" pitchFamily="34" charset="0"/>
              </a:rPr>
              <a:t>Hacerle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daño</a:t>
            </a:r>
            <a:r>
              <a:rPr lang="en-US" dirty="0">
                <a:latin typeface="Calibri" panose="020F0502020204030204" pitchFamily="34" charset="0"/>
                <a:ea typeface="Calibri" panose="020F0502020204030204" pitchFamily="34" charset="0"/>
                <a:cs typeface="Calibri" panose="020F0502020204030204" pitchFamily="34" charset="0"/>
              </a:rPr>
              <a:t> a </a:t>
            </a:r>
            <a:r>
              <a:rPr lang="en-US" dirty="0" err="1">
                <a:latin typeface="Calibri" panose="020F0502020204030204" pitchFamily="34" charset="0"/>
                <a:ea typeface="Calibri" panose="020F0502020204030204" pitchFamily="34" charset="0"/>
                <a:cs typeface="Calibri" panose="020F0502020204030204" pitchFamily="34" charset="0"/>
              </a:rPr>
              <a:t>alguien</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manera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gratuita</a:t>
            </a:r>
            <a:r>
              <a:rPr lang="en-US" dirty="0">
                <a:latin typeface="Calibri" panose="020F0502020204030204" pitchFamily="34" charset="0"/>
                <a:ea typeface="Calibri" panose="020F0502020204030204" pitchFamily="34" charset="0"/>
                <a:cs typeface="Calibri" panose="020F0502020204030204" pitchFamily="34" charset="0"/>
              </a:rPr>
              <a:t> es </a:t>
            </a:r>
            <a:r>
              <a:rPr lang="en-US" dirty="0" err="1">
                <a:latin typeface="Calibri" panose="020F0502020204030204" pitchFamily="34" charset="0"/>
                <a:ea typeface="Calibri" panose="020F0502020204030204" pitchFamily="34" charset="0"/>
                <a:cs typeface="Calibri" panose="020F0502020204030204" pitchFamily="34" charset="0"/>
              </a:rPr>
              <a:t>injustificable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 Los </a:t>
            </a:r>
            <a:r>
              <a:rPr lang="en-US" dirty="0" err="1">
                <a:latin typeface="Calibri" panose="020F0502020204030204" pitchFamily="34" charset="0"/>
                <a:ea typeface="Calibri" panose="020F0502020204030204" pitchFamily="34" charset="0"/>
                <a:cs typeface="Calibri" panose="020F0502020204030204" pitchFamily="34" charset="0"/>
              </a:rPr>
              <a:t>iguales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deben</a:t>
            </a:r>
            <a:r>
              <a:rPr lang="en-US" dirty="0">
                <a:latin typeface="Calibri" panose="020F0502020204030204" pitchFamily="34" charset="0"/>
                <a:ea typeface="Calibri" panose="020F0502020204030204" pitchFamily="34" charset="0"/>
                <a:cs typeface="Calibri" panose="020F0502020204030204" pitchFamily="34" charset="0"/>
              </a:rPr>
              <a:t> ser </a:t>
            </a:r>
            <a:r>
              <a:rPr lang="en-US" dirty="0" err="1">
                <a:latin typeface="Calibri" panose="020F0502020204030204" pitchFamily="34" charset="0"/>
                <a:ea typeface="Calibri" panose="020F0502020204030204" pitchFamily="34" charset="0"/>
                <a:cs typeface="Calibri" panose="020F0502020204030204" pitchFamily="34" charset="0"/>
              </a:rPr>
              <a:t>tratados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igual</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El </a:t>
            </a:r>
            <a:r>
              <a:rPr lang="en-US" dirty="0" err="1">
                <a:latin typeface="Calibri" panose="020F0502020204030204" pitchFamily="34" charset="0"/>
                <a:ea typeface="Calibri" panose="020F0502020204030204" pitchFamily="34" charset="0"/>
                <a:cs typeface="Calibri" panose="020F0502020204030204" pitchFamily="34" charset="0"/>
              </a:rPr>
              <a:t>propio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interés</a:t>
            </a:r>
            <a:r>
              <a:rPr lang="en-US" dirty="0">
                <a:latin typeface="Calibri" panose="020F0502020204030204" pitchFamily="34" charset="0"/>
                <a:ea typeface="Calibri" panose="020F0502020204030204" pitchFamily="34" charset="0"/>
                <a:cs typeface="Calibri" panose="020F0502020204030204" pitchFamily="34" charset="0"/>
              </a:rPr>
              <a:t> no es lo </a:t>
            </a:r>
            <a:r>
              <a:rPr lang="en-US" dirty="0" err="1">
                <a:latin typeface="Calibri" panose="020F0502020204030204" pitchFamily="34" charset="0"/>
                <a:ea typeface="Calibri" panose="020F0502020204030204" pitchFamily="34" charset="0"/>
                <a:cs typeface="Calibri" panose="020F0502020204030204" pitchFamily="34" charset="0"/>
              </a:rPr>
              <a:t>único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relevante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La </a:t>
            </a:r>
            <a:r>
              <a:rPr lang="en-US" dirty="0" err="1">
                <a:latin typeface="Calibri" panose="020F0502020204030204" pitchFamily="34" charset="0"/>
                <a:ea typeface="Calibri" panose="020F0502020204030204" pitchFamily="34" charset="0"/>
                <a:cs typeface="Calibri" panose="020F0502020204030204" pitchFamily="34" charset="0"/>
              </a:rPr>
              <a:t>agonía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debe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evitarse</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l" rtl="0">
              <a:lnSpc>
                <a:spcPct val="110000"/>
              </a:lnSpc>
              <a:spcBef>
                <a:spcPts val="100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Que </a:t>
            </a:r>
            <a:r>
              <a:rPr lang="en-US" dirty="0" err="1">
                <a:latin typeface="Calibri" panose="020F0502020204030204" pitchFamily="34" charset="0"/>
                <a:ea typeface="Calibri" panose="020F0502020204030204" pitchFamily="34" charset="0"/>
                <a:cs typeface="Calibri" panose="020F0502020204030204" pitchFamily="34" charset="0"/>
              </a:rPr>
              <a:t>podamos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hacer</a:t>
            </a:r>
            <a:r>
              <a:rPr lang="en-US" dirty="0">
                <a:latin typeface="Calibri" panose="020F0502020204030204" pitchFamily="34" charset="0"/>
                <a:ea typeface="Calibri" panose="020F0502020204030204" pitchFamily="34" charset="0"/>
                <a:cs typeface="Calibri" panose="020F0502020204030204" pitchFamily="34" charset="0"/>
              </a:rPr>
              <a:t> algo no </a:t>
            </a:r>
            <a:r>
              <a:rPr lang="en-US" dirty="0" err="1">
                <a:latin typeface="Calibri" panose="020F0502020204030204" pitchFamily="34" charset="0"/>
                <a:ea typeface="Calibri" panose="020F0502020204030204" pitchFamily="34" charset="0"/>
                <a:cs typeface="Calibri" panose="020F0502020204030204" pitchFamily="34" charset="0"/>
              </a:rPr>
              <a:t>asegura</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esté</a:t>
            </a:r>
            <a:r>
              <a:rPr lang="en-US" dirty="0">
                <a:latin typeface="Calibri" panose="020F0502020204030204" pitchFamily="34" charset="0"/>
                <a:ea typeface="Calibri" panose="020F0502020204030204" pitchFamily="34" charset="0"/>
                <a:cs typeface="Calibri" panose="020F0502020204030204" pitchFamily="34" charset="0"/>
              </a:rPr>
              <a:t> bien </a:t>
            </a:r>
            <a:r>
              <a:rPr lang="en-US" dirty="0" err="1">
                <a:latin typeface="Calibri" panose="020F0502020204030204" pitchFamily="34" charset="0"/>
                <a:ea typeface="Calibri" panose="020F0502020204030204" pitchFamily="34" charset="0"/>
                <a:cs typeface="Calibri" panose="020F0502020204030204" pitchFamily="34" charset="0"/>
              </a:rPr>
              <a:t>hacerlo</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86359" algn="l" rtl="0">
              <a:lnSpc>
                <a:spcPct val="110000"/>
              </a:lnSpc>
              <a:spcBef>
                <a:spcPts val="1000"/>
              </a:spcBef>
              <a:spcAft>
                <a:spcPts val="0"/>
              </a:spcAft>
              <a:buSzPts val="2240"/>
              <a:buFont typeface="Noto Sans Symbols"/>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r" rtl="0">
              <a:lnSpc>
                <a:spcPct val="110000"/>
              </a:lnSpc>
              <a:spcBef>
                <a:spcPts val="1000"/>
              </a:spcBef>
              <a:spcAft>
                <a:spcPts val="0"/>
              </a:spcAft>
              <a:buSzPts val="2240"/>
              <a:buNone/>
            </a:pPr>
            <a:r>
              <a:rPr lang="en-US" dirty="0" err="1">
                <a:latin typeface="Calibri" panose="020F0502020204030204" pitchFamily="34" charset="0"/>
                <a:ea typeface="Calibri" panose="020F0502020204030204" pitchFamily="34" charset="0"/>
                <a:cs typeface="Calibri" panose="020F0502020204030204" pitchFamily="34" charset="0"/>
              </a:rPr>
              <a:t>Adaptado</a:t>
            </a:r>
            <a:r>
              <a:rPr lang="en-US" dirty="0">
                <a:latin typeface="Calibri" panose="020F0502020204030204" pitchFamily="34" charset="0"/>
                <a:ea typeface="Calibri" panose="020F0502020204030204" pitchFamily="34" charset="0"/>
                <a:cs typeface="Calibri" panose="020F0502020204030204" pitchFamily="34" charset="0"/>
              </a:rPr>
              <a:t> de Shaffer-Landau, 2018: 5 </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86359" algn="l" rtl="0">
              <a:lnSpc>
                <a:spcPct val="110000"/>
              </a:lnSpc>
              <a:spcBef>
                <a:spcPts val="1000"/>
              </a:spcBef>
              <a:spcAft>
                <a:spcPts val="0"/>
              </a:spcAft>
              <a:buSzPts val="2240"/>
              <a:buFont typeface="Noto Sans Symbols"/>
              <a:buNone/>
            </a:pP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2"/>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Relativismo moral</a:t>
            </a:r>
            <a:endParaRPr/>
          </a:p>
        </p:txBody>
      </p:sp>
      <p:sp>
        <p:nvSpPr>
          <p:cNvPr id="160" name="Google Shape;160;p12"/>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228600" lvl="0" indent="0" algn="l" rtl="0">
              <a:lnSpc>
                <a:spcPct val="110000"/>
              </a:lnSpc>
              <a:spcBef>
                <a:spcPts val="0"/>
              </a:spcBef>
              <a:spcAft>
                <a:spcPts val="0"/>
              </a:spcAft>
              <a:buSzPts val="2240"/>
              <a:buNone/>
            </a:pPr>
            <a:r>
              <a:rPr lang="en-US" dirty="0" err="1">
                <a:latin typeface="Calibri" panose="020F0502020204030204" pitchFamily="34" charset="0"/>
                <a:ea typeface="Calibri" panose="020F0502020204030204" pitchFamily="34" charset="0"/>
                <a:cs typeface="Calibri" panose="020F0502020204030204" pitchFamily="34" charset="0"/>
              </a:rPr>
              <a:t>Posición</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sostiene</a:t>
            </a:r>
            <a:r>
              <a:rPr lang="en-US" dirty="0">
                <a:latin typeface="Calibri" panose="020F0502020204030204" pitchFamily="34" charset="0"/>
                <a:ea typeface="Calibri" panose="020F0502020204030204" pitchFamily="34" charset="0"/>
                <a:cs typeface="Calibri" panose="020F0502020204030204" pitchFamily="34" charset="0"/>
              </a:rPr>
              <a:t> que la </a:t>
            </a:r>
            <a:r>
              <a:rPr lang="en-US" dirty="0" err="1">
                <a:latin typeface="Calibri" panose="020F0502020204030204" pitchFamily="34" charset="0"/>
                <a:ea typeface="Calibri" panose="020F0502020204030204" pitchFamily="34" charset="0"/>
                <a:cs typeface="Calibri" panose="020F0502020204030204" pitchFamily="34" charset="0"/>
              </a:rPr>
              <a:t>verdad</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falsedad</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juicios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morales</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su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justificación</a:t>
            </a:r>
            <a:r>
              <a:rPr lang="en-US" dirty="0">
                <a:latin typeface="Calibri" panose="020F0502020204030204" pitchFamily="34" charset="0"/>
                <a:ea typeface="Calibri" panose="020F0502020204030204" pitchFamily="34" charset="0"/>
                <a:cs typeface="Calibri" panose="020F0502020204030204" pitchFamily="34" charset="0"/>
              </a:rPr>
              <a:t>, no es </a:t>
            </a:r>
            <a:r>
              <a:rPr lang="en-US" dirty="0" err="1">
                <a:latin typeface="Calibri" panose="020F0502020204030204" pitchFamily="34" charset="0"/>
                <a:ea typeface="Calibri" panose="020F0502020204030204" pitchFamily="34" charset="0"/>
                <a:cs typeface="Calibri" panose="020F0502020204030204" pitchFamily="34" charset="0"/>
              </a:rPr>
              <a:t>ni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absoluta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ni</a:t>
            </a:r>
            <a:r>
              <a:rPr lang="en-US" dirty="0">
                <a:latin typeface="Calibri" panose="020F0502020204030204" pitchFamily="34" charset="0"/>
                <a:ea typeface="Calibri" panose="020F0502020204030204" pitchFamily="34" charset="0"/>
                <a:cs typeface="Calibri" panose="020F0502020204030204" pitchFamily="34" charset="0"/>
              </a:rPr>
              <a:t> universal, </a:t>
            </a:r>
            <a:r>
              <a:rPr lang="en-US" dirty="0" err="1">
                <a:latin typeface="Calibri" panose="020F0502020204030204" pitchFamily="34" charset="0"/>
                <a:ea typeface="Calibri" panose="020F0502020204030204" pitchFamily="34" charset="0"/>
                <a:cs typeface="Calibri" panose="020F0502020204030204" pitchFamily="34" charset="0"/>
              </a:rPr>
              <a:t>sino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relativa</a:t>
            </a:r>
            <a:r>
              <a:rPr lang="en-US" dirty="0">
                <a:latin typeface="Calibri" panose="020F0502020204030204" pitchFamily="34" charset="0"/>
                <a:ea typeface="Calibri" panose="020F0502020204030204" pitchFamily="34" charset="0"/>
                <a:cs typeface="Calibri" panose="020F0502020204030204" pitchFamily="34" charset="0"/>
              </a:rPr>
              <a:t> a las </a:t>
            </a:r>
            <a:r>
              <a:rPr lang="en-US" dirty="0" err="1">
                <a:latin typeface="Calibri" panose="020F0502020204030204" pitchFamily="34" charset="0"/>
                <a:ea typeface="Calibri" panose="020F0502020204030204" pitchFamily="34" charset="0"/>
                <a:cs typeface="Calibri" panose="020F0502020204030204" pitchFamily="34" charset="0"/>
              </a:rPr>
              <a:t>tradiciones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convicciones</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prácticas</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grupos</a:t>
            </a:r>
            <a:r>
              <a:rPr lang="en-US" dirty="0">
                <a:latin typeface="Calibri" panose="020F0502020204030204" pitchFamily="34" charset="0"/>
                <a:ea typeface="Calibri" panose="020F0502020204030204" pitchFamily="34" charset="0"/>
                <a:cs typeface="Calibri" panose="020F0502020204030204" pitchFamily="34" charset="0"/>
              </a:rPr>
              <a:t> de personas (Gowans, 2021)</a:t>
            </a: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ctr" rtl="0">
              <a:lnSpc>
                <a:spcPct val="110000"/>
              </a:lnSpc>
              <a:spcBef>
                <a:spcPts val="1000"/>
              </a:spcBef>
              <a:spcAft>
                <a:spcPts val="0"/>
              </a:spcAft>
              <a:buSzPts val="2240"/>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ctr" rtl="0">
              <a:lnSpc>
                <a:spcPct val="110000"/>
              </a:lnSpc>
              <a:spcBef>
                <a:spcPts val="1000"/>
              </a:spcBef>
              <a:spcAft>
                <a:spcPts val="0"/>
              </a:spcAft>
              <a:buSzPts val="2240"/>
              <a:buNone/>
            </a:pPr>
            <a:r>
              <a:rPr lang="en-US" b="1" dirty="0">
                <a:latin typeface="Calibri" panose="020F0502020204030204" pitchFamily="34" charset="0"/>
                <a:ea typeface="Calibri" panose="020F0502020204030204" pitchFamily="34" charset="0"/>
                <a:cs typeface="Calibri" panose="020F0502020204030204" pitchFamily="34" charset="0"/>
              </a:rPr>
              <a:t>No hay </a:t>
            </a:r>
            <a:r>
              <a:rPr lang="en-US" b="1" dirty="0" err="1">
                <a:latin typeface="Calibri" panose="020F0502020204030204" pitchFamily="34" charset="0"/>
                <a:ea typeface="Calibri" panose="020F0502020204030204" pitchFamily="34" charset="0"/>
                <a:cs typeface="Calibri" panose="020F0502020204030204" pitchFamily="34" charset="0"/>
              </a:rPr>
              <a:t>estándares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morales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objetivos</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Ventajas de la posición relativista</a:t>
            </a:r>
            <a:endParaRPr/>
          </a:p>
        </p:txBody>
      </p:sp>
      <p:sp>
        <p:nvSpPr>
          <p:cNvPr id="166" name="Google Shape;166;p13"/>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239268" lvl="0" indent="0" algn="just" rtl="0">
              <a:lnSpc>
                <a:spcPct val="110000"/>
              </a:lnSpc>
              <a:spcBef>
                <a:spcPts val="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1. Se </a:t>
            </a:r>
            <a:r>
              <a:rPr lang="en-US" b="1" dirty="0" err="1">
                <a:latin typeface="Calibri" panose="020F0502020204030204" pitchFamily="34" charset="0"/>
                <a:ea typeface="Calibri" panose="020F0502020204030204" pitchFamily="34" charset="0"/>
                <a:cs typeface="Calibri" panose="020F0502020204030204" pitchFamily="34" charset="0"/>
              </a:rPr>
              <a:t>condice</a:t>
            </a:r>
            <a:r>
              <a:rPr lang="en-US" b="1" dirty="0">
                <a:latin typeface="Calibri" panose="020F0502020204030204" pitchFamily="34" charset="0"/>
                <a:ea typeface="Calibri" panose="020F0502020204030204" pitchFamily="34" charset="0"/>
                <a:cs typeface="Calibri" panose="020F0502020204030204" pitchFamily="34" charset="0"/>
              </a:rPr>
              <a:t> con que la moral es un </a:t>
            </a:r>
            <a:r>
              <a:rPr lang="en-US" b="1" dirty="0" err="1">
                <a:latin typeface="Calibri" panose="020F0502020204030204" pitchFamily="34" charset="0"/>
                <a:ea typeface="Calibri" panose="020F0502020204030204" pitchFamily="34" charset="0"/>
                <a:cs typeface="Calibri" panose="020F0502020204030204" pitchFamily="34" charset="0"/>
              </a:rPr>
              <a:t>fenómeno</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exclusivamente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humano</a:t>
            </a:r>
            <a:r>
              <a:rPr lang="en-US" dirty="0">
                <a:latin typeface="Calibri" panose="020F0502020204030204" pitchFamily="34" charset="0"/>
                <a:ea typeface="Calibri" panose="020F0502020204030204" pitchFamily="34" charset="0"/>
                <a:cs typeface="Calibri" panose="020F0502020204030204" pitchFamily="34" charset="0"/>
              </a:rPr>
              <a:t>: la moral se ha </a:t>
            </a:r>
            <a:r>
              <a:rPr lang="en-US" dirty="0" err="1">
                <a:latin typeface="Calibri" panose="020F0502020204030204" pitchFamily="34" charset="0"/>
                <a:ea typeface="Calibri" panose="020F0502020204030204" pitchFamily="34" charset="0"/>
                <a:cs typeface="Calibri" panose="020F0502020204030204" pitchFamily="34" charset="0"/>
              </a:rPr>
              <a:t>desarrollado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y para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miembros</a:t>
            </a:r>
            <a:r>
              <a:rPr lang="en-US" dirty="0">
                <a:latin typeface="Calibri" panose="020F0502020204030204" pitchFamily="34" charset="0"/>
                <a:ea typeface="Calibri" panose="020F0502020204030204" pitchFamily="34" charset="0"/>
                <a:cs typeface="Calibri" panose="020F0502020204030204" pitchFamily="34" charset="0"/>
              </a:rPr>
              <a:t> de un </a:t>
            </a:r>
            <a:r>
              <a:rPr lang="en-US" dirty="0" err="1">
                <a:latin typeface="Calibri" panose="020F0502020204030204" pitchFamily="34" charset="0"/>
                <a:ea typeface="Calibri" panose="020F0502020204030204" pitchFamily="34" charset="0"/>
                <a:cs typeface="Calibri" panose="020F0502020204030204" pitchFamily="34" charset="0"/>
              </a:rPr>
              <a:t>grupo</a:t>
            </a:r>
            <a:r>
              <a:rPr lang="en-US" dirty="0">
                <a:latin typeface="Calibri" panose="020F0502020204030204" pitchFamily="34" charset="0"/>
                <a:ea typeface="Calibri" panose="020F0502020204030204" pitchFamily="34" charset="0"/>
                <a:cs typeface="Calibri" panose="020F0502020204030204" pitchFamily="34" charset="0"/>
              </a:rPr>
              <a:t> social.</a:t>
            </a:r>
            <a:endParaRPr dirty="0">
              <a:latin typeface="Calibri" panose="020F0502020204030204" pitchFamily="34" charset="0"/>
              <a:ea typeface="Calibri" panose="020F0502020204030204" pitchFamily="34" charset="0"/>
              <a:cs typeface="Calibri" panose="020F0502020204030204" pitchFamily="34" charset="0"/>
            </a:endParaRPr>
          </a:p>
          <a:p>
            <a:pPr marL="742950" lvl="0" indent="-503682" algn="just" rtl="0">
              <a:lnSpc>
                <a:spcPct val="110000"/>
              </a:lnSpc>
              <a:spcBef>
                <a:spcPts val="1000"/>
              </a:spcBef>
              <a:spcAft>
                <a:spcPts val="0"/>
              </a:spcAft>
              <a:buSzPct val="80000"/>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239268"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2. </a:t>
            </a:r>
            <a:r>
              <a:rPr lang="en-US" b="1" dirty="0" err="1">
                <a:latin typeface="Calibri" panose="020F0502020204030204" pitchFamily="34" charset="0"/>
                <a:ea typeface="Calibri" panose="020F0502020204030204" pitchFamily="34" charset="0"/>
                <a:cs typeface="Calibri" panose="020F0502020204030204" pitchFamily="34" charset="0"/>
              </a:rPr>
              <a:t>Permite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definir</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fácilmente</a:t>
            </a:r>
            <a:r>
              <a:rPr lang="en-US" b="1" dirty="0">
                <a:latin typeface="Calibri" panose="020F0502020204030204" pitchFamily="34" charset="0"/>
                <a:ea typeface="Calibri" panose="020F0502020204030204" pitchFamily="34" charset="0"/>
                <a:cs typeface="Calibri" panose="020F0502020204030204" pitchFamily="34" charset="0"/>
              </a:rPr>
              <a:t> la moral </a:t>
            </a:r>
            <a:r>
              <a:rPr lang="en-US" b="1" dirty="0" err="1">
                <a:latin typeface="Calibri" panose="020F0502020204030204" pitchFamily="34" charset="0"/>
                <a:ea typeface="Calibri" panose="020F0502020204030204" pitchFamily="34" charset="0"/>
                <a:cs typeface="Calibri" panose="020F0502020204030204" pitchFamily="34" charset="0"/>
              </a:rPr>
              <a:t>en</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términos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científicos</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basta con describer la moral </a:t>
            </a:r>
            <a:r>
              <a:rPr lang="en-US" dirty="0" err="1">
                <a:latin typeface="Calibri" panose="020F0502020204030204" pitchFamily="34" charset="0"/>
                <a:ea typeface="Calibri" panose="020F0502020204030204" pitchFamily="34" charset="0"/>
                <a:cs typeface="Calibri" panose="020F0502020204030204" pitchFamily="34" charset="0"/>
              </a:rPr>
              <a:t>convencional</a:t>
            </a:r>
            <a:r>
              <a:rPr lang="en-US" dirty="0">
                <a:latin typeface="Calibri" panose="020F0502020204030204" pitchFamily="34" charset="0"/>
                <a:ea typeface="Calibri" panose="020F0502020204030204" pitchFamily="34" charset="0"/>
                <a:cs typeface="Calibri" panose="020F0502020204030204" pitchFamily="34" charset="0"/>
              </a:rPr>
              <a:t> de un </a:t>
            </a:r>
            <a:r>
              <a:rPr lang="en-US" dirty="0" err="1">
                <a:latin typeface="Calibri" panose="020F0502020204030204" pitchFamily="34" charset="0"/>
                <a:ea typeface="Calibri" panose="020F0502020204030204" pitchFamily="34" charset="0"/>
                <a:cs typeface="Calibri" panose="020F0502020204030204" pitchFamily="34" charset="0"/>
              </a:rPr>
              <a:t>grupo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determinado</a:t>
            </a:r>
            <a:r>
              <a:rPr lang="en-US" dirty="0">
                <a:latin typeface="Calibri" panose="020F0502020204030204" pitchFamily="34" charset="0"/>
                <a:ea typeface="Calibri" panose="020F0502020204030204" pitchFamily="34" charset="0"/>
                <a:cs typeface="Calibri" panose="020F0502020204030204" pitchFamily="34" charset="0"/>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Ventajas de la posición relativista</a:t>
            </a:r>
            <a:endParaRPr/>
          </a:p>
        </p:txBody>
      </p:sp>
      <p:sp>
        <p:nvSpPr>
          <p:cNvPr id="166" name="Google Shape;166;p13"/>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fontScale="85000" lnSpcReduction="20000"/>
          </a:bodyPr>
          <a:lstStyle/>
          <a:p>
            <a:pPr marL="239268" lvl="0" indent="0" algn="just" rtl="0">
              <a:lnSpc>
                <a:spcPct val="110000"/>
              </a:lnSpc>
              <a:spcBef>
                <a:spcPts val="1000"/>
              </a:spcBef>
              <a:spcAft>
                <a:spcPts val="0"/>
              </a:spcAft>
              <a:buSzPct val="80000"/>
              <a:buNone/>
            </a:pPr>
            <a:r>
              <a:rPr lang="es-ES" b="1" dirty="0">
                <a:latin typeface="Calibri" panose="020F0502020204030204" pitchFamily="34" charset="0"/>
                <a:ea typeface="Calibri" panose="020F0502020204030204" pitchFamily="34" charset="0"/>
                <a:cs typeface="Calibri" panose="020F0502020204030204" pitchFamily="34" charset="0"/>
              </a:rPr>
              <a:t>3. Facilita la explicación del fenómeno moral: </a:t>
            </a:r>
            <a:r>
              <a:rPr lang="es-ES" dirty="0">
                <a:latin typeface="Calibri" panose="020F0502020204030204" pitchFamily="34" charset="0"/>
                <a:ea typeface="Calibri" panose="020F0502020204030204" pitchFamily="34" charset="0"/>
                <a:cs typeface="Calibri" panose="020F0502020204030204" pitchFamily="34" charset="0"/>
              </a:rPr>
              <a:t>para entender qué es moral y qué es inmoral solo se debe consultar la moral convencional del grupo social en cuestión.</a:t>
            </a:r>
          </a:p>
          <a:p>
            <a:pPr marL="742950" lvl="0" indent="-503682" algn="just" rtl="0">
              <a:lnSpc>
                <a:spcPct val="110000"/>
              </a:lnSpc>
              <a:spcBef>
                <a:spcPts val="1000"/>
              </a:spcBef>
              <a:spcAft>
                <a:spcPts val="0"/>
              </a:spcAft>
              <a:buSzPct val="80000"/>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239268" lvl="0" indent="0" algn="just" rtl="0">
              <a:lnSpc>
                <a:spcPct val="110000"/>
              </a:lnSpc>
              <a:spcBef>
                <a:spcPts val="1000"/>
              </a:spcBef>
              <a:spcAft>
                <a:spcPts val="0"/>
              </a:spcAft>
              <a:buSzPct val="80000"/>
              <a:buNone/>
            </a:pPr>
            <a:r>
              <a:rPr lang="es-ES" b="1" dirty="0">
                <a:latin typeface="Calibri" panose="020F0502020204030204" pitchFamily="34" charset="0"/>
                <a:ea typeface="Calibri" panose="020F0502020204030204" pitchFamily="34" charset="0"/>
                <a:cs typeface="Calibri" panose="020F0502020204030204" pitchFamily="34" charset="0"/>
              </a:rPr>
              <a:t>4. Es una postura igualitaria: </a:t>
            </a:r>
            <a:r>
              <a:rPr lang="es-ES" dirty="0">
                <a:latin typeface="Calibri" panose="020F0502020204030204" pitchFamily="34" charset="0"/>
                <a:ea typeface="Calibri" panose="020F0502020204030204" pitchFamily="34" charset="0"/>
                <a:cs typeface="Calibri" panose="020F0502020204030204" pitchFamily="34" charset="0"/>
              </a:rPr>
              <a:t>según ella no se puede evaluar qué moral convencional es mejor que otra.</a:t>
            </a:r>
          </a:p>
          <a:p>
            <a:pPr marL="742950" lvl="0" indent="-503682" algn="just" rtl="0">
              <a:lnSpc>
                <a:spcPct val="110000"/>
              </a:lnSpc>
              <a:spcBef>
                <a:spcPts val="1000"/>
              </a:spcBef>
              <a:spcAft>
                <a:spcPts val="0"/>
              </a:spcAft>
              <a:buSzPct val="80000"/>
              <a:buAutoNum type="arabicPeriod"/>
            </a:pPr>
            <a:endParaRPr lang="es-ES" dirty="0">
              <a:latin typeface="Calibri" panose="020F0502020204030204" pitchFamily="34" charset="0"/>
              <a:ea typeface="Calibri" panose="020F0502020204030204" pitchFamily="34" charset="0"/>
              <a:cs typeface="Calibri" panose="020F0502020204030204" pitchFamily="34" charset="0"/>
            </a:endParaRPr>
          </a:p>
          <a:p>
            <a:pPr marL="239268" lvl="0" indent="0" algn="l" rtl="0">
              <a:lnSpc>
                <a:spcPct val="110000"/>
              </a:lnSpc>
              <a:spcBef>
                <a:spcPts val="1000"/>
              </a:spcBef>
              <a:spcAft>
                <a:spcPts val="0"/>
              </a:spcAft>
              <a:buSzPct val="80000"/>
              <a:buNone/>
            </a:pPr>
            <a:r>
              <a:rPr lang="es-ES" b="1" dirty="0">
                <a:latin typeface="Calibri" panose="020F0502020204030204" pitchFamily="34" charset="0"/>
                <a:ea typeface="Calibri" panose="020F0502020204030204" pitchFamily="34" charset="0"/>
                <a:cs typeface="Calibri" panose="020F0502020204030204" pitchFamily="34" charset="0"/>
              </a:rPr>
              <a:t>5. Parece reforzar el valor de la tolerancia entre grupos sociales:</a:t>
            </a:r>
            <a:r>
              <a:rPr lang="es-ES" dirty="0">
                <a:latin typeface="Calibri" panose="020F0502020204030204" pitchFamily="34" charset="0"/>
                <a:ea typeface="Calibri" panose="020F0502020204030204" pitchFamily="34" charset="0"/>
                <a:cs typeface="Calibri" panose="020F0502020204030204" pitchFamily="34" charset="0"/>
              </a:rPr>
              <a:t> esto se desprende de su carácter igualitario.</a:t>
            </a:r>
          </a:p>
          <a:p>
            <a:pPr marL="228600" lvl="0" indent="0" algn="l" rtl="0">
              <a:lnSpc>
                <a:spcPct val="110000"/>
              </a:lnSpc>
              <a:spcBef>
                <a:spcPts val="1000"/>
              </a:spcBef>
              <a:spcAft>
                <a:spcPts val="0"/>
              </a:spcAft>
              <a:buSzPct val="80000"/>
              <a:buNone/>
            </a:pPr>
            <a:endParaRPr lang="es-PE" dirty="0"/>
          </a:p>
        </p:txBody>
      </p:sp>
    </p:spTree>
    <p:extLst>
      <p:ext uri="{BB962C8B-B14F-4D97-AF65-F5344CB8AC3E}">
        <p14:creationId xmlns:p14="http://schemas.microsoft.com/office/powerpoint/2010/main" val="10202559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Desventajas de la posición relativista</a:t>
            </a:r>
            <a:endParaRPr/>
          </a:p>
        </p:txBody>
      </p:sp>
      <p:sp>
        <p:nvSpPr>
          <p:cNvPr id="172" name="Google Shape;172;p14"/>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lnSpcReduction="10000"/>
          </a:bodyPr>
          <a:lstStyle/>
          <a:p>
            <a:pPr marL="228600" lvl="0" indent="0" algn="just" rtl="0">
              <a:lnSpc>
                <a:spcPct val="110000"/>
              </a:lnSpc>
              <a:spcBef>
                <a:spcPts val="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1. </a:t>
            </a:r>
            <a:r>
              <a:rPr lang="en-US" b="1" dirty="0" err="1">
                <a:latin typeface="Calibri" panose="020F0502020204030204" pitchFamily="34" charset="0"/>
                <a:ea typeface="Calibri" panose="020F0502020204030204" pitchFamily="34" charset="0"/>
                <a:cs typeface="Calibri" panose="020F0502020204030204" pitchFamily="34" charset="0"/>
              </a:rPr>
              <a:t>Puede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llegar</a:t>
            </a:r>
            <a:r>
              <a:rPr lang="en-US" b="1" dirty="0">
                <a:latin typeface="Calibri" panose="020F0502020204030204" pitchFamily="34" charset="0"/>
                <a:ea typeface="Calibri" panose="020F0502020204030204" pitchFamily="34" charset="0"/>
                <a:cs typeface="Calibri" panose="020F0502020204030204" pitchFamily="34" charset="0"/>
              </a:rPr>
              <a:t> a </a:t>
            </a:r>
            <a:r>
              <a:rPr lang="en-US" b="1" dirty="0" err="1">
                <a:latin typeface="Calibri" panose="020F0502020204030204" pitchFamily="34" charset="0"/>
                <a:ea typeface="Calibri" panose="020F0502020204030204" pitchFamily="34" charset="0"/>
                <a:cs typeface="Calibri" panose="020F0502020204030204" pitchFamily="34" charset="0"/>
              </a:rPr>
              <a:t>hacer</a:t>
            </a:r>
            <a:r>
              <a:rPr lang="en-US" b="1" dirty="0">
                <a:latin typeface="Calibri" panose="020F0502020204030204" pitchFamily="34" charset="0"/>
                <a:ea typeface="Calibri" panose="020F0502020204030204" pitchFamily="34" charset="0"/>
                <a:cs typeface="Calibri" panose="020F0502020204030204" pitchFamily="34" charset="0"/>
              </a:rPr>
              <a:t> de la </a:t>
            </a:r>
            <a:r>
              <a:rPr lang="en-US" b="1" dirty="0" err="1">
                <a:latin typeface="Calibri" panose="020F0502020204030204" pitchFamily="34" charset="0"/>
                <a:ea typeface="Calibri" panose="020F0502020204030204" pitchFamily="34" charset="0"/>
                <a:cs typeface="Calibri" panose="020F0502020204030204" pitchFamily="34" charset="0"/>
              </a:rPr>
              <a:t>tolerancia</a:t>
            </a:r>
            <a:r>
              <a:rPr lang="en-US" b="1" dirty="0">
                <a:latin typeface="Calibri" panose="020F0502020204030204" pitchFamily="34" charset="0"/>
                <a:ea typeface="Calibri" panose="020F0502020204030204" pitchFamily="34" charset="0"/>
                <a:cs typeface="Calibri" panose="020F0502020204030204" pitchFamily="34" charset="0"/>
              </a:rPr>
              <a:t> algo </a:t>
            </a:r>
            <a:r>
              <a:rPr lang="en-US" b="1" dirty="0" err="1">
                <a:latin typeface="Calibri" panose="020F0502020204030204" pitchFamily="34" charset="0"/>
                <a:ea typeface="Calibri" panose="020F0502020204030204" pitchFamily="34" charset="0"/>
                <a:cs typeface="Calibri" panose="020F0502020204030204" pitchFamily="34" charset="0"/>
              </a:rPr>
              <a:t>inmoral</a:t>
            </a:r>
            <a:r>
              <a:rPr lang="en-US" b="1" dirty="0">
                <a:latin typeface="Calibri" panose="020F0502020204030204" pitchFamily="34" charset="0"/>
                <a:ea typeface="Calibri" panose="020F0502020204030204" pitchFamily="34" charset="0"/>
                <a:cs typeface="Calibri" panose="020F0502020204030204" pitchFamily="34" charset="0"/>
              </a:rPr>
              <a: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corrección</a:t>
            </a:r>
            <a:r>
              <a:rPr lang="en-US" dirty="0">
                <a:latin typeface="Calibri" panose="020F0502020204030204" pitchFamily="34" charset="0"/>
                <a:ea typeface="Calibri" panose="020F0502020204030204" pitchFamily="34" charset="0"/>
                <a:cs typeface="Calibri" panose="020F0502020204030204" pitchFamily="34" charset="0"/>
              </a:rPr>
              <a:t> moral de un </a:t>
            </a:r>
            <a:r>
              <a:rPr lang="en-US" dirty="0" err="1">
                <a:latin typeface="Calibri" panose="020F0502020204030204" pitchFamily="34" charset="0"/>
                <a:ea typeface="Calibri" panose="020F0502020204030204" pitchFamily="34" charset="0"/>
                <a:cs typeface="Calibri" panose="020F0502020204030204" pitchFamily="34" charset="0"/>
              </a:rPr>
              <a:t>juicio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depende</a:t>
            </a:r>
            <a:r>
              <a:rPr lang="en-US" dirty="0">
                <a:latin typeface="Calibri" panose="020F0502020204030204" pitchFamily="34" charset="0"/>
                <a:ea typeface="Calibri" panose="020F0502020204030204" pitchFamily="34" charset="0"/>
                <a:cs typeface="Calibri" panose="020F0502020204030204" pitchFamily="34" charset="0"/>
              </a:rPr>
              <a:t> solo de las </a:t>
            </a:r>
            <a:r>
              <a:rPr lang="en-US" dirty="0" err="1">
                <a:latin typeface="Calibri" panose="020F0502020204030204" pitchFamily="34" charset="0"/>
                <a:ea typeface="Calibri" panose="020F0502020204030204" pitchFamily="34" charset="0"/>
                <a:cs typeface="Calibri" panose="020F0502020204030204" pitchFamily="34" charset="0"/>
              </a:rPr>
              <a:t>convenciones</a:t>
            </a:r>
            <a:r>
              <a:rPr lang="en-US" dirty="0">
                <a:latin typeface="Calibri" panose="020F0502020204030204" pitchFamily="34" charset="0"/>
                <a:ea typeface="Calibri" panose="020F0502020204030204" pitchFamily="34" charset="0"/>
                <a:cs typeface="Calibri" panose="020F0502020204030204" pitchFamily="34" charset="0"/>
              </a:rPr>
              <a:t> de un </a:t>
            </a:r>
            <a:r>
              <a:rPr lang="en-US" dirty="0" err="1">
                <a:latin typeface="Calibri" panose="020F0502020204030204" pitchFamily="34" charset="0"/>
                <a:ea typeface="Calibri" panose="020F0502020204030204" pitchFamily="34" charset="0"/>
                <a:cs typeface="Calibri" panose="020F0502020204030204" pitchFamily="34" charset="0"/>
              </a:rPr>
              <a:t>grupo</a:t>
            </a:r>
            <a:r>
              <a:rPr lang="en-US" dirty="0">
                <a:latin typeface="Calibri" panose="020F0502020204030204" pitchFamily="34" charset="0"/>
                <a:ea typeface="Calibri" panose="020F0502020204030204" pitchFamily="34" charset="0"/>
                <a:cs typeface="Calibri" panose="020F0502020204030204" pitchFamily="34" charset="0"/>
              </a:rPr>
              <a:t> social, </a:t>
            </a:r>
            <a:r>
              <a:rPr lang="en-US" dirty="0" err="1">
                <a:latin typeface="Calibri" panose="020F0502020204030204" pitchFamily="34" charset="0"/>
                <a:ea typeface="Calibri" panose="020F0502020204030204" pitchFamily="34" charset="0"/>
                <a:cs typeface="Calibri" panose="020F0502020204030204" pitchFamily="34" charset="0"/>
              </a:rPr>
              <a:t>entonces</a:t>
            </a:r>
            <a:r>
              <a:rPr lang="en-US" dirty="0">
                <a:latin typeface="Calibri" panose="020F0502020204030204" pitchFamily="34" charset="0"/>
                <a:ea typeface="Calibri" panose="020F0502020204030204" pitchFamily="34" charset="0"/>
                <a:cs typeface="Calibri" panose="020F0502020204030204" pitchFamily="34" charset="0"/>
              </a:rPr>
              <a:t> para un </a:t>
            </a:r>
            <a:r>
              <a:rPr lang="en-US" dirty="0" err="1">
                <a:latin typeface="Calibri" panose="020F0502020204030204" pitchFamily="34" charset="0"/>
                <a:ea typeface="Calibri" panose="020F0502020204030204" pitchFamily="34" charset="0"/>
                <a:cs typeface="Calibri" panose="020F0502020204030204" pitchFamily="34" charset="0"/>
              </a:rPr>
              <a:t>grupo</a:t>
            </a:r>
            <a:r>
              <a:rPr lang="en-US" dirty="0">
                <a:latin typeface="Calibri" panose="020F0502020204030204" pitchFamily="34" charset="0"/>
                <a:ea typeface="Calibri" panose="020F0502020204030204" pitchFamily="34" charset="0"/>
                <a:cs typeface="Calibri" panose="020F0502020204030204" pitchFamily="34" charset="0"/>
              </a:rPr>
              <a:t> social </a:t>
            </a:r>
            <a:r>
              <a:rPr lang="en-US" dirty="0" err="1">
                <a:latin typeface="Calibri" panose="020F0502020204030204" pitchFamily="34" charset="0"/>
                <a:ea typeface="Calibri" panose="020F0502020204030204" pitchFamily="34" charset="0"/>
                <a:cs typeface="Calibri" panose="020F0502020204030204" pitchFamily="34" charset="0"/>
              </a:rPr>
              <a:t>intolerante</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tolerancia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será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inmoral</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742950" lvl="0" indent="-514350" algn="just" rtl="0">
              <a:lnSpc>
                <a:spcPct val="110000"/>
              </a:lnSpc>
              <a:spcBef>
                <a:spcPts val="1000"/>
              </a:spcBef>
              <a:spcAft>
                <a:spcPts val="0"/>
              </a:spcAft>
              <a:buSzPct val="80000"/>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2. </a:t>
            </a:r>
            <a:r>
              <a:rPr lang="en-US" b="1" dirty="0" err="1">
                <a:latin typeface="Calibri" panose="020F0502020204030204" pitchFamily="34" charset="0"/>
                <a:ea typeface="Calibri" panose="020F0502020204030204" pitchFamily="34" charset="0"/>
                <a:cs typeface="Calibri" panose="020F0502020204030204" pitchFamily="34" charset="0"/>
              </a:rPr>
              <a:t>Asume</a:t>
            </a:r>
            <a:r>
              <a:rPr lang="en-US" b="1" dirty="0">
                <a:latin typeface="Calibri" panose="020F0502020204030204" pitchFamily="34" charset="0"/>
                <a:ea typeface="Calibri" panose="020F0502020204030204" pitchFamily="34" charset="0"/>
                <a:cs typeface="Calibri" panose="020F0502020204030204" pitchFamily="34" charset="0"/>
              </a:rPr>
              <a:t> las </a:t>
            </a:r>
            <a:r>
              <a:rPr lang="en-US" b="1" dirty="0" err="1">
                <a:latin typeface="Calibri" panose="020F0502020204030204" pitchFamily="34" charset="0"/>
                <a:ea typeface="Calibri" panose="020F0502020204030204" pitchFamily="34" charset="0"/>
                <a:cs typeface="Calibri" panose="020F0502020204030204" pitchFamily="34" charset="0"/>
              </a:rPr>
              <a:t>morales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convencionales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como</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infalibles</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a:t>
            </a:r>
            <a:r>
              <a:rPr lang="en-US" dirty="0">
                <a:latin typeface="Calibri" panose="020F0502020204030204" pitchFamily="34" charset="0"/>
                <a:ea typeface="Calibri" panose="020F0502020204030204" pitchFamily="34" charset="0"/>
                <a:cs typeface="Calibri" panose="020F0502020204030204" pitchFamily="34" charset="0"/>
              </a:rPr>
              <a:t> basta que un </a:t>
            </a:r>
            <a:r>
              <a:rPr lang="en-US" dirty="0" err="1">
                <a:latin typeface="Calibri" panose="020F0502020204030204" pitchFamily="34" charset="0"/>
                <a:ea typeface="Calibri" panose="020F0502020204030204" pitchFamily="34" charset="0"/>
                <a:cs typeface="Calibri" panose="020F0502020204030204" pitchFamily="34" charset="0"/>
              </a:rPr>
              <a:t>sistema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normativo</a:t>
            </a:r>
            <a:r>
              <a:rPr lang="en-US" dirty="0">
                <a:latin typeface="Calibri" panose="020F0502020204030204" pitchFamily="34" charset="0"/>
                <a:ea typeface="Calibri" panose="020F0502020204030204" pitchFamily="34" charset="0"/>
                <a:cs typeface="Calibri" panose="020F0502020204030204" pitchFamily="34" charset="0"/>
              </a:rPr>
              <a:t> moral determine algo </a:t>
            </a:r>
            <a:r>
              <a:rPr lang="en-US" dirty="0" err="1">
                <a:latin typeface="Calibri" panose="020F0502020204030204" pitchFamily="34" charset="0"/>
                <a:ea typeface="Calibri" panose="020F0502020204030204" pitchFamily="34" charset="0"/>
                <a:cs typeface="Calibri" panose="020F0502020204030204" pitchFamily="34" charset="0"/>
              </a:rPr>
              <a:t>como</a:t>
            </a:r>
            <a:r>
              <a:rPr lang="en-US" dirty="0">
                <a:latin typeface="Calibri" panose="020F0502020204030204" pitchFamily="34" charset="0"/>
                <a:ea typeface="Calibri" panose="020F0502020204030204" pitchFamily="34" charset="0"/>
                <a:cs typeface="Calibri" panose="020F0502020204030204" pitchFamily="34" charset="0"/>
              </a:rPr>
              <a:t> bueno (o </a:t>
            </a:r>
            <a:r>
              <a:rPr lang="en-US" dirty="0" err="1">
                <a:latin typeface="Calibri" panose="020F0502020204030204" pitchFamily="34" charset="0"/>
                <a:ea typeface="Calibri" panose="020F0502020204030204" pitchFamily="34" charset="0"/>
                <a:cs typeface="Calibri" panose="020F0502020204030204" pitchFamily="34" charset="0"/>
              </a:rPr>
              <a:t>malo</a:t>
            </a:r>
            <a:r>
              <a:rPr lang="en-US" dirty="0">
                <a:latin typeface="Calibri" panose="020F0502020204030204" pitchFamily="34" charset="0"/>
                <a:ea typeface="Calibri" panose="020F0502020204030204" pitchFamily="34" charset="0"/>
                <a:cs typeface="Calibri" panose="020F0502020204030204" pitchFamily="34" charset="0"/>
              </a:rPr>
              <a:t>) para que lo sea, </a:t>
            </a:r>
            <a:r>
              <a:rPr lang="en-US" dirty="0" err="1">
                <a:latin typeface="Calibri" panose="020F0502020204030204" pitchFamily="34" charset="0"/>
                <a:ea typeface="Calibri" panose="020F0502020204030204" pitchFamily="34" charset="0"/>
                <a:cs typeface="Calibri" panose="020F0502020204030204" pitchFamily="34" charset="0"/>
              </a:rPr>
              <a:t>entonces</a:t>
            </a:r>
            <a:r>
              <a:rPr lang="en-US" dirty="0">
                <a:latin typeface="Calibri" panose="020F0502020204030204" pitchFamily="34" charset="0"/>
                <a:ea typeface="Calibri" panose="020F0502020204030204" pitchFamily="34" charset="0"/>
                <a:cs typeface="Calibri" panose="020F0502020204030204" pitchFamily="34" charset="0"/>
              </a:rPr>
              <a:t> no hay </a:t>
            </a:r>
            <a:r>
              <a:rPr lang="en-US" dirty="0" err="1">
                <a:latin typeface="Calibri" panose="020F0502020204030204" pitchFamily="34" charset="0"/>
                <a:ea typeface="Calibri" panose="020F0502020204030204" pitchFamily="34" charset="0"/>
                <a:cs typeface="Calibri" panose="020F0502020204030204" pitchFamily="34" charset="0"/>
              </a:rPr>
              <a:t>juicios</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puedan</a:t>
            </a:r>
            <a:r>
              <a:rPr lang="en-US" dirty="0">
                <a:latin typeface="Calibri" panose="020F0502020204030204" pitchFamily="34" charset="0"/>
                <a:ea typeface="Calibri" panose="020F0502020204030204" pitchFamily="34" charset="0"/>
                <a:cs typeface="Calibri" panose="020F0502020204030204" pitchFamily="34" charset="0"/>
              </a:rPr>
              <a:t> ser </a:t>
            </a:r>
            <a:r>
              <a:rPr lang="en-US" dirty="0" err="1">
                <a:latin typeface="Calibri" panose="020F0502020204030204" pitchFamily="34" charset="0"/>
                <a:ea typeface="Calibri" panose="020F0502020204030204" pitchFamily="34" charset="0"/>
                <a:cs typeface="Calibri" panose="020F0502020204030204" pitchFamily="34" charset="0"/>
              </a:rPr>
              <a:t>rechazados</a:t>
            </a:r>
            <a:r>
              <a:rPr lang="en-US" dirty="0">
                <a:latin typeface="Calibri" panose="020F0502020204030204" pitchFamily="34" charset="0"/>
                <a:ea typeface="Calibri" panose="020F0502020204030204" pitchFamily="34" charset="0"/>
                <a:cs typeface="Calibri" panose="020F0502020204030204" pitchFamily="34" charset="0"/>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Desventajas de la posición relativista</a:t>
            </a:r>
            <a:endParaRPr/>
          </a:p>
        </p:txBody>
      </p:sp>
      <p:sp>
        <p:nvSpPr>
          <p:cNvPr id="178" name="Google Shape;178;p15"/>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fontScale="85000" lnSpcReduction="20000"/>
          </a:bodyPr>
          <a:lstStyle/>
          <a:p>
            <a:pPr marL="228600" indent="0">
              <a:spcBef>
                <a:spcPts val="0"/>
              </a:spcBef>
              <a:buSzPct val="80000"/>
              <a:buNone/>
            </a:pPr>
            <a:r>
              <a:rPr lang="es-ES" b="1" dirty="0">
                <a:latin typeface="Calibri" panose="020F0502020204030204" pitchFamily="34" charset="0"/>
                <a:ea typeface="Calibri" panose="020F0502020204030204" pitchFamily="34" charset="0"/>
                <a:cs typeface="Calibri" panose="020F0502020204030204" pitchFamily="34" charset="0"/>
              </a:rPr>
              <a:t>3. El que se opone a la moral convencional de su grupo social siempre estaría moralmente equivocado: </a:t>
            </a:r>
            <a:r>
              <a:rPr lang="es-ES" dirty="0">
                <a:latin typeface="Calibri" panose="020F0502020204030204" pitchFamily="34" charset="0"/>
                <a:ea typeface="Calibri" panose="020F0502020204030204" pitchFamily="34" charset="0"/>
                <a:cs typeface="Calibri" panose="020F0502020204030204" pitchFamily="34" charset="0"/>
              </a:rPr>
              <a:t>basta con oponerse al código moral para errar moralmente.</a:t>
            </a:r>
          </a:p>
          <a:p>
            <a:pPr marL="228600" lvl="0" indent="0" algn="l" rtl="0">
              <a:lnSpc>
                <a:spcPct val="110000"/>
              </a:lnSpc>
              <a:spcBef>
                <a:spcPts val="0"/>
              </a:spcBef>
              <a:spcAft>
                <a:spcPts val="0"/>
              </a:spcAft>
              <a:buSzPct val="80000"/>
              <a:buNone/>
            </a:pPr>
            <a:endParaRPr lang="en-US" b="1"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4. No </a:t>
            </a:r>
            <a:r>
              <a:rPr lang="en-US" b="1" dirty="0" err="1">
                <a:latin typeface="Calibri" panose="020F0502020204030204" pitchFamily="34" charset="0"/>
                <a:ea typeface="Calibri" panose="020F0502020204030204" pitchFamily="34" charset="0"/>
                <a:cs typeface="Calibri" panose="020F0502020204030204" pitchFamily="34" charset="0"/>
              </a:rPr>
              <a:t>concibe</a:t>
            </a:r>
            <a:r>
              <a:rPr lang="en-US" b="1" dirty="0">
                <a:latin typeface="Calibri" panose="020F0502020204030204" pitchFamily="34" charset="0"/>
                <a:ea typeface="Calibri" panose="020F0502020204030204" pitchFamily="34" charset="0"/>
                <a:cs typeface="Calibri" panose="020F0502020204030204" pitchFamily="34" charset="0"/>
              </a:rPr>
              <a:t> la </a:t>
            </a:r>
            <a:r>
              <a:rPr lang="en-US" b="1" dirty="0" err="1">
                <a:latin typeface="Calibri" panose="020F0502020204030204" pitchFamily="34" charset="0"/>
                <a:ea typeface="Calibri" panose="020F0502020204030204" pitchFamily="34" charset="0"/>
                <a:cs typeface="Calibri" panose="020F0502020204030204" pitchFamily="34" charset="0"/>
              </a:rPr>
              <a:t>mejora</a:t>
            </a:r>
            <a:r>
              <a:rPr lang="en-US" b="1" dirty="0">
                <a:latin typeface="Calibri" panose="020F0502020204030204" pitchFamily="34" charset="0"/>
                <a:ea typeface="Calibri" panose="020F0502020204030204" pitchFamily="34" charset="0"/>
                <a:cs typeface="Calibri" panose="020F0502020204030204" pitchFamily="34" charset="0"/>
              </a:rPr>
              <a:t> o </a:t>
            </a:r>
            <a:r>
              <a:rPr lang="en-US" b="1" dirty="0" err="1">
                <a:latin typeface="Calibri" panose="020F0502020204030204" pitchFamily="34" charset="0"/>
                <a:ea typeface="Calibri" panose="020F0502020204030204" pitchFamily="34" charset="0"/>
                <a:cs typeface="Calibri" panose="020F0502020204030204" pitchFamily="34" charset="0"/>
              </a:rPr>
              <a:t>el</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progreso</a:t>
            </a:r>
            <a:r>
              <a:rPr lang="en-US" b="1" dirty="0">
                <a:latin typeface="Calibri" panose="020F0502020204030204" pitchFamily="34" charset="0"/>
                <a:ea typeface="Calibri" panose="020F0502020204030204" pitchFamily="34" charset="0"/>
                <a:cs typeface="Calibri" panose="020F0502020204030204" pitchFamily="34" charset="0"/>
              </a:rPr>
              <a:t> de las </a:t>
            </a:r>
            <a:r>
              <a:rPr lang="en-US" b="1" dirty="0" err="1">
                <a:latin typeface="Calibri" panose="020F0502020204030204" pitchFamily="34" charset="0"/>
                <a:ea typeface="Calibri" panose="020F0502020204030204" pitchFamily="34" charset="0"/>
                <a:cs typeface="Calibri" panose="020F0502020204030204" pitchFamily="34" charset="0"/>
              </a:rPr>
              <a:t>convenciones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morales</a:t>
            </a:r>
            <a:r>
              <a:rPr lang="en-US" b="1" i="1"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a:t>
            </a:r>
            <a:r>
              <a:rPr lang="en-US" dirty="0">
                <a:latin typeface="Calibri" panose="020F0502020204030204" pitchFamily="34" charset="0"/>
                <a:ea typeface="Calibri" panose="020F0502020204030204" pitchFamily="34" charset="0"/>
                <a:cs typeface="Calibri" panose="020F0502020204030204" pitchFamily="34" charset="0"/>
              </a:rPr>
              <a:t> no hay </a:t>
            </a:r>
            <a:r>
              <a:rPr lang="en-US" dirty="0" err="1">
                <a:latin typeface="Calibri" panose="020F0502020204030204" pitchFamily="34" charset="0"/>
                <a:ea typeface="Calibri" panose="020F0502020204030204" pitchFamily="34" charset="0"/>
                <a:cs typeface="Calibri" panose="020F0502020204030204" pitchFamily="34" charset="0"/>
              </a:rPr>
              <a:t>sistemas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normativos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donde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quepa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error, no se </a:t>
            </a:r>
            <a:r>
              <a:rPr lang="en-US" dirty="0" err="1">
                <a:latin typeface="Calibri" panose="020F0502020204030204" pitchFamily="34" charset="0"/>
                <a:ea typeface="Calibri" panose="020F0502020204030204" pitchFamily="34" charset="0"/>
                <a:cs typeface="Calibri" panose="020F0502020204030204" pitchFamily="34" charset="0"/>
              </a:rPr>
              <a:t>concibe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tampoco</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mejora</a:t>
            </a:r>
            <a:r>
              <a:rPr lang="en-US" dirty="0">
                <a:latin typeface="Calibri" panose="020F0502020204030204" pitchFamily="34" charset="0"/>
                <a:ea typeface="Calibri" panose="020F0502020204030204" pitchFamily="34" charset="0"/>
                <a:cs typeface="Calibri" panose="020F0502020204030204" pitchFamily="34" charset="0"/>
              </a:rPr>
              <a:t>.</a:t>
            </a:r>
          </a:p>
          <a:p>
            <a:pPr marL="742950" lvl="0" indent="-514350" algn="l" rtl="0">
              <a:lnSpc>
                <a:spcPct val="110000"/>
              </a:lnSpc>
              <a:spcBef>
                <a:spcPts val="0"/>
              </a:spcBef>
              <a:spcAft>
                <a:spcPts val="0"/>
              </a:spcAft>
              <a:buSzPct val="80000"/>
              <a:buFont typeface="EB Garamond"/>
              <a:buAutoNum type="arabicPeriod" startAt="4"/>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5. </a:t>
            </a:r>
            <a:r>
              <a:rPr lang="en-US" b="1" dirty="0" err="1">
                <a:latin typeface="Calibri" panose="020F0502020204030204" pitchFamily="34" charset="0"/>
                <a:ea typeface="Calibri" panose="020F0502020204030204" pitchFamily="34" charset="0"/>
                <a:cs typeface="Calibri" panose="020F0502020204030204" pitchFamily="34" charset="0"/>
              </a:rPr>
              <a:t>Imposibilita</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los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desacuerdos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morales</a:t>
            </a:r>
            <a:r>
              <a:rPr lang="en-US" b="1" dirty="0">
                <a:latin typeface="Calibri" panose="020F0502020204030204" pitchFamily="34" charset="0"/>
                <a:ea typeface="Calibri" panose="020F0502020204030204" pitchFamily="34" charset="0"/>
                <a:cs typeface="Calibri" panose="020F0502020204030204" pitchFamily="34" charset="0"/>
              </a:rPr>
              <a:t> entre </a:t>
            </a:r>
            <a:r>
              <a:rPr lang="en-US" b="1" dirty="0" err="1">
                <a:latin typeface="Calibri" panose="020F0502020204030204" pitchFamily="34" charset="0"/>
                <a:ea typeface="Calibri" panose="020F0502020204030204" pitchFamily="34" charset="0"/>
                <a:cs typeface="Calibri" panose="020F0502020204030204" pitchFamily="34" charset="0"/>
              </a:rPr>
              <a:t>culturas</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imposibilita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debate entre dos </a:t>
            </a:r>
            <a:r>
              <a:rPr lang="en-US" dirty="0" err="1">
                <a:latin typeface="Calibri" panose="020F0502020204030204" pitchFamily="34" charset="0"/>
                <a:ea typeface="Calibri" panose="020F0502020204030204" pitchFamily="34" charset="0"/>
                <a:cs typeface="Calibri" panose="020F0502020204030204" pitchFamily="34" charset="0"/>
              </a:rPr>
              <a:t>culturas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cuando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considera</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acción</a:t>
            </a:r>
            <a:r>
              <a:rPr lang="en-US" dirty="0">
                <a:latin typeface="Calibri" panose="020F0502020204030204" pitchFamily="34" charset="0"/>
                <a:ea typeface="Calibri" panose="020F0502020204030204" pitchFamily="34" charset="0"/>
                <a:cs typeface="Calibri" panose="020F0502020204030204" pitchFamily="34" charset="0"/>
              </a:rPr>
              <a:t> es </a:t>
            </a:r>
            <a:r>
              <a:rPr lang="en-US" dirty="0" err="1">
                <a:latin typeface="Calibri" panose="020F0502020204030204" pitchFamily="34" charset="0"/>
                <a:ea typeface="Calibri" panose="020F0502020204030204" pitchFamily="34" charset="0"/>
                <a:cs typeface="Calibri" panose="020F0502020204030204" pitchFamily="34" charset="0"/>
              </a:rPr>
              <a:t>buena</a:t>
            </a:r>
            <a:r>
              <a:rPr lang="en-US" dirty="0">
                <a:latin typeface="Calibri" panose="020F0502020204030204" pitchFamily="34" charset="0"/>
                <a:ea typeface="Calibri" panose="020F0502020204030204" pitchFamily="34" charset="0"/>
                <a:cs typeface="Calibri" panose="020F0502020204030204" pitchFamily="34" charset="0"/>
              </a:rPr>
              <a:t> y, la </a:t>
            </a:r>
            <a:r>
              <a:rPr lang="en-US" dirty="0" err="1">
                <a:latin typeface="Calibri" panose="020F0502020204030204" pitchFamily="34" charset="0"/>
                <a:ea typeface="Calibri" panose="020F0502020204030204" pitchFamily="34" charset="0"/>
                <a:cs typeface="Calibri" panose="020F0502020204030204" pitchFamily="34" charset="0"/>
              </a:rPr>
              <a:t>otra</a:t>
            </a:r>
            <a:r>
              <a:rPr lang="en-US" dirty="0">
                <a:latin typeface="Calibri" panose="020F0502020204030204" pitchFamily="34" charset="0"/>
                <a:ea typeface="Calibri" panose="020F0502020204030204" pitchFamily="34" charset="0"/>
                <a:cs typeface="Calibri" panose="020F0502020204030204" pitchFamily="34" charset="0"/>
              </a:rPr>
              <a:t>, que es mala.</a:t>
            </a:r>
            <a:endParaRPr b="1" dirty="0">
              <a:latin typeface="Calibri" panose="020F0502020204030204" pitchFamily="34" charset="0"/>
              <a:ea typeface="Calibri" panose="020F0502020204030204" pitchFamily="34" charset="0"/>
              <a:cs typeface="Calibri" panose="020F0502020204030204" pitchFamily="34" charset="0"/>
            </a:endParaRPr>
          </a:p>
          <a:p>
            <a:pPr marL="457200" lvl="0" indent="-97027" algn="l" rtl="0">
              <a:lnSpc>
                <a:spcPct val="110000"/>
              </a:lnSpc>
              <a:spcBef>
                <a:spcPts val="1000"/>
              </a:spcBef>
              <a:spcAft>
                <a:spcPts val="0"/>
              </a:spcAft>
              <a:buSzPct val="80000"/>
              <a:buFont typeface="Noto Sans Symbols"/>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6"/>
          <p:cNvSpPr txBox="1">
            <a:spLocks noGrp="1"/>
          </p:cNvSpPr>
          <p:nvPr>
            <p:ph type="title"/>
          </p:nvPr>
        </p:nvSpPr>
        <p:spPr>
          <a:xfrm>
            <a:off x="838200" y="1674569"/>
            <a:ext cx="10515600" cy="35088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accent5"/>
              </a:buClr>
              <a:buSzPct val="100000"/>
              <a:buFont typeface="EB Garamond"/>
              <a:buNone/>
            </a:pPr>
            <a:r>
              <a:rPr lang="en-US" dirty="0"/>
              <a:t>En </a:t>
            </a:r>
            <a:r>
              <a:rPr lang="es-419" dirty="0"/>
              <a:t>el</a:t>
            </a:r>
            <a:r>
              <a:rPr lang="en-US" dirty="0"/>
              <a:t> </a:t>
            </a:r>
            <a:r>
              <a:rPr lang="es-PE" dirty="0"/>
              <a:t>ciclo</a:t>
            </a:r>
            <a:r>
              <a:rPr lang="en-US" dirty="0"/>
              <a:t>, </a:t>
            </a:r>
            <a:r>
              <a:rPr lang="en-US" dirty="0" err="1"/>
              <a:t>asumiremos</a:t>
            </a:r>
            <a:r>
              <a:rPr lang="en-US" dirty="0"/>
              <a:t> que es </a:t>
            </a:r>
            <a:r>
              <a:rPr lang="en-US" dirty="0" err="1"/>
              <a:t>posible</a:t>
            </a:r>
            <a:r>
              <a:rPr lang="en-US" dirty="0"/>
              <a:t> </a:t>
            </a:r>
            <a:r>
              <a:rPr lang="en-US" dirty="0" err="1"/>
              <a:t>hablar</a:t>
            </a:r>
            <a:r>
              <a:rPr lang="en-US" dirty="0"/>
              <a:t> de </a:t>
            </a:r>
            <a:r>
              <a:rPr lang="en-US" dirty="0" err="1"/>
              <a:t>una</a:t>
            </a:r>
            <a:r>
              <a:rPr lang="en-US" dirty="0"/>
              <a:t> moral </a:t>
            </a:r>
            <a:r>
              <a:rPr lang="en-US" dirty="0" err="1"/>
              <a:t>crítica</a:t>
            </a:r>
            <a:r>
              <a:rPr lang="en-US" dirty="0"/>
              <a:t>. </a:t>
            </a:r>
            <a:br>
              <a:rPr lang="en-US" dirty="0"/>
            </a:br>
            <a:br>
              <a:rPr lang="en-US" dirty="0"/>
            </a:br>
            <a:r>
              <a:rPr lang="en-US" dirty="0"/>
              <a:t>Para </a:t>
            </a:r>
            <a:r>
              <a:rPr lang="en-US" dirty="0" err="1"/>
              <a:t>asumir</a:t>
            </a:r>
            <a:r>
              <a:rPr lang="en-US" dirty="0"/>
              <a:t> </a:t>
            </a:r>
            <a:r>
              <a:rPr lang="en-US" dirty="0" err="1"/>
              <a:t>esto</a:t>
            </a:r>
            <a:r>
              <a:rPr lang="en-US" dirty="0"/>
              <a:t>, </a:t>
            </a:r>
            <a:r>
              <a:rPr lang="en-US" dirty="0" err="1"/>
              <a:t>tomaremos</a:t>
            </a:r>
            <a:r>
              <a:rPr lang="en-US" dirty="0"/>
              <a:t> la </a:t>
            </a:r>
            <a:r>
              <a:rPr lang="en-US" dirty="0" err="1"/>
              <a:t>posición</a:t>
            </a:r>
            <a:r>
              <a:rPr lang="en-US" dirty="0"/>
              <a:t> del </a:t>
            </a:r>
            <a:r>
              <a:rPr lang="en-US" dirty="0" err="1"/>
              <a:t>objetivismo</a:t>
            </a:r>
            <a:r>
              <a:rPr lang="en-US" dirty="0"/>
              <a:t> </a:t>
            </a:r>
            <a:r>
              <a:rPr lang="en-US" dirty="0" err="1"/>
              <a:t>respecto</a:t>
            </a:r>
            <a:r>
              <a:rPr lang="en-US" dirty="0"/>
              <a:t> a </a:t>
            </a:r>
            <a:r>
              <a:rPr lang="en-US" dirty="0" err="1"/>
              <a:t>los</a:t>
            </a:r>
            <a:r>
              <a:rPr lang="en-US" dirty="0"/>
              <a:t> </a:t>
            </a:r>
            <a:r>
              <a:rPr lang="en-US" dirty="0" err="1"/>
              <a:t>juicios</a:t>
            </a:r>
            <a:r>
              <a:rPr lang="en-US" dirty="0"/>
              <a:t> </a:t>
            </a:r>
            <a:r>
              <a:rPr lang="en-US" dirty="0" err="1"/>
              <a:t>morales</a:t>
            </a:r>
            <a:r>
              <a:rPr lang="en-US" dirty="0"/>
              <a:t>.</a:t>
            </a:r>
            <a:endParaRPr dirty="0"/>
          </a:p>
        </p:txBody>
      </p:sp>
    </p:spTree>
    <p:extLst>
      <p:ext uri="{BB962C8B-B14F-4D97-AF65-F5344CB8AC3E}">
        <p14:creationId xmlns:p14="http://schemas.microsoft.com/office/powerpoint/2010/main" val="3090313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4"/>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dirty="0"/>
              <a:t>¿</a:t>
            </a:r>
            <a:r>
              <a:rPr lang="en-US" dirty="0" err="1"/>
              <a:t>Ética</a:t>
            </a:r>
            <a:r>
              <a:rPr lang="en-US" dirty="0"/>
              <a:t> o moral?</a:t>
            </a:r>
            <a:endParaRPr dirty="0"/>
          </a:p>
        </p:txBody>
      </p:sp>
      <p:sp>
        <p:nvSpPr>
          <p:cNvPr id="112" name="Google Shape;112;p4"/>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457200" lvl="0" indent="-228600" algn="just" rtl="0">
              <a:lnSpc>
                <a:spcPct val="110000"/>
              </a:lnSpc>
              <a:spcBef>
                <a:spcPts val="0"/>
              </a:spcBef>
              <a:spcAft>
                <a:spcPts val="0"/>
              </a:spcAft>
              <a:buSzPts val="2240"/>
              <a:buChar char="▪"/>
            </a:pPr>
            <a:r>
              <a:rPr lang="en-US" dirty="0" err="1">
                <a:latin typeface="Calibri" panose="020F0502020204030204" pitchFamily="34" charset="0"/>
                <a:ea typeface="Calibri" panose="020F0502020204030204" pitchFamily="34" charset="0"/>
                <a:cs typeface="Calibri" panose="020F0502020204030204" pitchFamily="34" charset="0"/>
              </a:rPr>
              <a:t>Suelen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utilizarse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sinónimos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habla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cotidiana</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primera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proviene</a:t>
            </a:r>
            <a:r>
              <a:rPr lang="en-US" dirty="0">
                <a:latin typeface="Calibri" panose="020F0502020204030204" pitchFamily="34" charset="0"/>
                <a:ea typeface="Calibri" panose="020F0502020204030204" pitchFamily="34" charset="0"/>
                <a:cs typeface="Calibri" panose="020F0502020204030204" pitchFamily="34" charset="0"/>
              </a:rPr>
              <a:t> del </a:t>
            </a:r>
            <a:r>
              <a:rPr lang="en-US" dirty="0" err="1">
                <a:latin typeface="Calibri" panose="020F0502020204030204" pitchFamily="34" charset="0"/>
                <a:ea typeface="Calibri" panose="020F0502020204030204" pitchFamily="34" charset="0"/>
                <a:cs typeface="Calibri" panose="020F0502020204030204" pitchFamily="34" charset="0"/>
              </a:rPr>
              <a:t>griego</a:t>
            </a:r>
            <a:r>
              <a:rPr lang="en-US" dirty="0">
                <a:latin typeface="Calibri" panose="020F0502020204030204" pitchFamily="34" charset="0"/>
                <a:ea typeface="Calibri" panose="020F0502020204030204" pitchFamily="34" charset="0"/>
                <a:cs typeface="Calibri" panose="020F0502020204030204" pitchFamily="34" charset="0"/>
              </a:rPr>
              <a:t> </a:t>
            </a:r>
            <a:r>
              <a:rPr lang="en-US" b="1" i="1" dirty="0">
                <a:latin typeface="Calibri" panose="020F0502020204030204" pitchFamily="34" charset="0"/>
                <a:ea typeface="Calibri" panose="020F0502020204030204" pitchFamily="34" charset="0"/>
                <a:cs typeface="Calibri" panose="020F0502020204030204" pitchFamily="34" charset="0"/>
              </a:rPr>
              <a:t>ethos</a:t>
            </a:r>
            <a:r>
              <a:rPr lang="en-US" i="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que </a:t>
            </a:r>
            <a:r>
              <a:rPr lang="en-US" dirty="0" err="1">
                <a:latin typeface="Calibri" panose="020F0502020204030204" pitchFamily="34" charset="0"/>
                <a:ea typeface="Calibri" panose="020F0502020204030204" pitchFamily="34" charset="0"/>
                <a:cs typeface="Calibri" panose="020F0502020204030204" pitchFamily="34" charset="0"/>
              </a:rPr>
              <a:t>significa</a:t>
            </a:r>
            <a:r>
              <a:rPr lang="en-US" dirty="0">
                <a:latin typeface="Calibri" panose="020F0502020204030204" pitchFamily="34" charset="0"/>
                <a:ea typeface="Calibri" panose="020F0502020204030204" pitchFamily="34" charset="0"/>
                <a:cs typeface="Calibri" panose="020F0502020204030204" pitchFamily="34" charset="0"/>
              </a:rPr>
              <a:t> </a:t>
            </a:r>
            <a:r>
              <a:rPr lang="en-US" b="1" i="1" dirty="0" err="1">
                <a:latin typeface="Calibri" panose="020F0502020204030204" pitchFamily="34" charset="0"/>
                <a:ea typeface="Calibri" panose="020F0502020204030204" pitchFamily="34" charset="0"/>
                <a:cs typeface="Calibri" panose="020F0502020204030204" pitchFamily="34" charset="0"/>
              </a:rPr>
              <a:t>costumbre</a:t>
            </a:r>
            <a:r>
              <a:rPr lang="en-US" i="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La </a:t>
            </a:r>
            <a:r>
              <a:rPr lang="en-US" dirty="0" err="1">
                <a:latin typeface="Calibri" panose="020F0502020204030204" pitchFamily="34" charset="0"/>
                <a:ea typeface="Calibri" panose="020F0502020204030204" pitchFamily="34" charset="0"/>
                <a:cs typeface="Calibri" panose="020F0502020204030204" pitchFamily="34" charset="0"/>
              </a:rPr>
              <a:t>segunda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viene</a:t>
            </a:r>
            <a:r>
              <a:rPr lang="en-US" dirty="0">
                <a:latin typeface="Calibri" panose="020F0502020204030204" pitchFamily="34" charset="0"/>
                <a:ea typeface="Calibri" panose="020F0502020204030204" pitchFamily="34" charset="0"/>
                <a:cs typeface="Calibri" panose="020F0502020204030204" pitchFamily="34" charset="0"/>
              </a:rPr>
              <a:t> del </a:t>
            </a:r>
            <a:r>
              <a:rPr lang="en-US" dirty="0" err="1">
                <a:latin typeface="Calibri" panose="020F0502020204030204" pitchFamily="34" charset="0"/>
                <a:ea typeface="Calibri" panose="020F0502020204030204" pitchFamily="34" charset="0"/>
                <a:cs typeface="Calibri" panose="020F0502020204030204" pitchFamily="34" charset="0"/>
              </a:rPr>
              <a:t>latín</a:t>
            </a:r>
            <a:r>
              <a:rPr lang="en-US" dirty="0">
                <a:latin typeface="Calibri" panose="020F0502020204030204" pitchFamily="34" charset="0"/>
                <a:ea typeface="Calibri" panose="020F0502020204030204" pitchFamily="34" charset="0"/>
                <a:cs typeface="Calibri" panose="020F0502020204030204" pitchFamily="34" charset="0"/>
              </a:rPr>
              <a:t> </a:t>
            </a:r>
            <a:r>
              <a:rPr lang="en-US" b="1" i="1" dirty="0">
                <a:latin typeface="Calibri" panose="020F0502020204030204" pitchFamily="34" charset="0"/>
                <a:ea typeface="Calibri" panose="020F0502020204030204" pitchFamily="34" charset="0"/>
                <a:cs typeface="Calibri" panose="020F0502020204030204" pitchFamily="34" charset="0"/>
              </a:rPr>
              <a:t>mores</a:t>
            </a:r>
            <a:r>
              <a:rPr lang="en-US" i="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y </a:t>
            </a:r>
            <a:r>
              <a:rPr lang="en-US" dirty="0" err="1">
                <a:latin typeface="Calibri" panose="020F0502020204030204" pitchFamily="34" charset="0"/>
                <a:ea typeface="Calibri" panose="020F0502020204030204" pitchFamily="34" charset="0"/>
                <a:cs typeface="Calibri" panose="020F0502020204030204" pitchFamily="34" charset="0"/>
              </a:rPr>
              <a:t>tiene</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misma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acepción</a:t>
            </a:r>
            <a:r>
              <a:rPr lang="en-US" dirty="0">
                <a:latin typeface="Calibri" panose="020F0502020204030204" pitchFamily="34" charset="0"/>
                <a:ea typeface="Calibri" panose="020F0502020204030204" pitchFamily="34" charset="0"/>
                <a:cs typeface="Calibri" panose="020F0502020204030204" pitchFamily="34" charset="0"/>
              </a:rPr>
              <a:t> de la </a:t>
            </a:r>
            <a:r>
              <a:rPr lang="en-US" dirty="0" err="1">
                <a:latin typeface="Calibri" panose="020F0502020204030204" pitchFamily="34" charset="0"/>
                <a:ea typeface="Calibri" panose="020F0502020204030204" pitchFamily="34" charset="0"/>
                <a:cs typeface="Calibri" panose="020F0502020204030204" pitchFamily="34" charset="0"/>
              </a:rPr>
              <a:t>primera</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86359" algn="l" rtl="0">
              <a:lnSpc>
                <a:spcPct val="110000"/>
              </a:lnSpc>
              <a:spcBef>
                <a:spcPts val="1000"/>
              </a:spcBef>
              <a:spcAft>
                <a:spcPts val="0"/>
              </a:spcAft>
              <a:buSzPts val="2240"/>
              <a:buFont typeface="Noto Sans Symbols"/>
              <a:buNone/>
            </a:pP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just" rtl="0">
              <a:lnSpc>
                <a:spcPct val="110000"/>
              </a:lnSpc>
              <a:spcBef>
                <a:spcPts val="1000"/>
              </a:spcBef>
              <a:spcAft>
                <a:spcPts val="0"/>
              </a:spcAft>
              <a:buSzPts val="2240"/>
              <a:buChar char="▪"/>
            </a:pPr>
            <a:r>
              <a:rPr lang="en-US" dirty="0">
                <a:latin typeface="Calibri" panose="020F0502020204030204" pitchFamily="34" charset="0"/>
                <a:ea typeface="Calibri" panose="020F0502020204030204" pitchFamily="34" charset="0"/>
                <a:cs typeface="Calibri" panose="020F0502020204030204" pitchFamily="34" charset="0"/>
              </a:rPr>
              <a:t>En </a:t>
            </a:r>
            <a:r>
              <a:rPr lang="en-US" dirty="0" err="1">
                <a:latin typeface="Calibri" panose="020F0502020204030204" pitchFamily="34" charset="0"/>
                <a:ea typeface="Calibri" panose="020F0502020204030204" pitchFamily="34" charset="0"/>
                <a:cs typeface="Calibri" panose="020F0502020204030204" pitchFamily="34" charset="0"/>
              </a:rPr>
              <a:t>contextos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académicos</a:t>
            </a:r>
            <a:r>
              <a:rPr lang="en-US" dirty="0">
                <a:latin typeface="Calibri" panose="020F0502020204030204" pitchFamily="34" charset="0"/>
                <a:ea typeface="Calibri" panose="020F0502020204030204" pitchFamily="34" charset="0"/>
                <a:cs typeface="Calibri" panose="020F0502020204030204" pitchFamily="34" charset="0"/>
              </a:rPr>
              <a:t>, se </a:t>
            </a:r>
            <a:r>
              <a:rPr lang="en-US" dirty="0" err="1">
                <a:latin typeface="Calibri" panose="020F0502020204030204" pitchFamily="34" charset="0"/>
                <a:ea typeface="Calibri" panose="020F0502020204030204" pitchFamily="34" charset="0"/>
                <a:cs typeface="Calibri" panose="020F0502020204030204" pitchFamily="34" charset="0"/>
              </a:rPr>
              <a:t>han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desarrollado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diversas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distinciones</a:t>
            </a:r>
            <a:r>
              <a:rPr lang="en-US" dirty="0">
                <a:latin typeface="Calibri" panose="020F0502020204030204" pitchFamily="34" charset="0"/>
                <a:ea typeface="Calibri" panose="020F0502020204030204" pitchFamily="34" charset="0"/>
                <a:cs typeface="Calibri" panose="020F0502020204030204" pitchFamily="34" charset="0"/>
              </a:rPr>
              <a:t> entre ambas palabras sin </a:t>
            </a:r>
            <a:r>
              <a:rPr lang="en-US" dirty="0" err="1">
                <a:latin typeface="Calibri" panose="020F0502020204030204" pitchFamily="34" charset="0"/>
                <a:ea typeface="Calibri" panose="020F0502020204030204" pitchFamily="34" charset="0"/>
                <a:cs typeface="Calibri" panose="020F0502020204030204" pitchFamily="34" charset="0"/>
              </a:rPr>
              <a:t>llegar</a:t>
            </a:r>
            <a:r>
              <a:rPr lang="en-US" dirty="0">
                <a:latin typeface="Calibri" panose="020F0502020204030204" pitchFamily="34" charset="0"/>
                <a:ea typeface="Calibri" panose="020F0502020204030204" pitchFamily="34" charset="0"/>
                <a:cs typeface="Calibri" panose="020F0502020204030204" pitchFamily="34" charset="0"/>
              </a:rPr>
              <a:t> a un </a:t>
            </a:r>
            <a:r>
              <a:rPr lang="en-US" dirty="0" err="1">
                <a:latin typeface="Calibri" panose="020F0502020204030204" pitchFamily="34" charset="0"/>
                <a:ea typeface="Calibri" panose="020F0502020204030204" pitchFamily="34" charset="0"/>
                <a:cs typeface="Calibri" panose="020F0502020204030204" pitchFamily="34" charset="0"/>
              </a:rPr>
              <a:t>consenso</a:t>
            </a:r>
            <a:r>
              <a:rPr lang="en-US" dirty="0">
                <a:latin typeface="Calibri" panose="020F0502020204030204" pitchFamily="34" charset="0"/>
                <a:ea typeface="Calibri" panose="020F0502020204030204" pitchFamily="34" charset="0"/>
                <a:cs typeface="Calibri" panose="020F0502020204030204" pitchFamily="34" charset="0"/>
              </a:rPr>
              <a:t>. Para </a:t>
            </a:r>
            <a:r>
              <a:rPr lang="en-US" dirty="0" err="1">
                <a:latin typeface="Calibri" panose="020F0502020204030204" pitchFamily="34" charset="0"/>
                <a:ea typeface="Calibri" panose="020F0502020204030204" pitchFamily="34" charset="0"/>
                <a:cs typeface="Calibri" panose="020F0502020204030204" pitchFamily="34" charset="0"/>
              </a:rPr>
              <a:t>efectos</a:t>
            </a:r>
            <a:r>
              <a:rPr lang="en-US" dirty="0">
                <a:latin typeface="Calibri" panose="020F0502020204030204" pitchFamily="34" charset="0"/>
                <a:ea typeface="Calibri" panose="020F0502020204030204" pitchFamily="34" charset="0"/>
                <a:cs typeface="Calibri" panose="020F0502020204030204" pitchFamily="34" charset="0"/>
              </a:rPr>
              <a:t> del </a:t>
            </a:r>
            <a:r>
              <a:rPr lang="en-US" dirty="0" err="1">
                <a:latin typeface="Calibri" panose="020F0502020204030204" pitchFamily="34" charset="0"/>
                <a:ea typeface="Calibri" panose="020F0502020204030204" pitchFamily="34" charset="0"/>
                <a:cs typeface="Calibri" panose="020F0502020204030204" pitchFamily="34" charset="0"/>
              </a:rPr>
              <a:t>curso</a:t>
            </a:r>
            <a:r>
              <a:rPr lang="en-US" dirty="0">
                <a:latin typeface="Calibri" panose="020F0502020204030204" pitchFamily="34" charset="0"/>
                <a:ea typeface="Calibri" panose="020F0502020204030204" pitchFamily="34" charset="0"/>
                <a:cs typeface="Calibri" panose="020F0502020204030204" pitchFamily="34" charset="0"/>
              </a:rPr>
              <a:t>, </a:t>
            </a:r>
            <a:r>
              <a:rPr lang="en-US" b="1" dirty="0">
                <a:latin typeface="Calibri" panose="020F0502020204030204" pitchFamily="34" charset="0"/>
                <a:ea typeface="Calibri" panose="020F0502020204030204" pitchFamily="34" charset="0"/>
                <a:cs typeface="Calibri" panose="020F0502020204030204" pitchFamily="34" charset="0"/>
              </a:rPr>
              <a:t>las </a:t>
            </a:r>
            <a:r>
              <a:rPr lang="en-US" b="1" dirty="0" err="1">
                <a:latin typeface="Calibri" panose="020F0502020204030204" pitchFamily="34" charset="0"/>
                <a:ea typeface="Calibri" panose="020F0502020204030204" pitchFamily="34" charset="0"/>
                <a:cs typeface="Calibri" panose="020F0502020204030204" pitchFamily="34" charset="0"/>
              </a:rPr>
              <a:t>utilizaremos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como</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sinónimos</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B5F067BA-0461-B21F-0B69-E619EA81DBCC}"/>
              </a:ext>
            </a:extLst>
          </p:cNvPr>
          <p:cNvSpPr>
            <a:spLocks noGrp="1"/>
          </p:cNvSpPr>
          <p:nvPr>
            <p:ph type="ctrTitle"/>
          </p:nvPr>
        </p:nvSpPr>
        <p:spPr/>
        <p:txBody>
          <a:bodyPr/>
          <a:lstStyle/>
          <a:p>
            <a:r>
              <a:rPr lang="es-PE" dirty="0"/>
              <a:t>Tres casos para analizar</a:t>
            </a:r>
          </a:p>
        </p:txBody>
      </p:sp>
    </p:spTree>
    <p:extLst>
      <p:ext uri="{BB962C8B-B14F-4D97-AF65-F5344CB8AC3E}">
        <p14:creationId xmlns:p14="http://schemas.microsoft.com/office/powerpoint/2010/main" val="40948348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dirty="0"/>
              <a:t>Caso 1: Los </a:t>
            </a:r>
            <a:r>
              <a:rPr lang="en-US" dirty="0" err="1"/>
              <a:t>trasplantes</a:t>
            </a:r>
            <a:endParaRPr dirty="0"/>
          </a:p>
        </p:txBody>
      </p:sp>
      <p:sp>
        <p:nvSpPr>
          <p:cNvPr id="100" name="Google Shape;100;p2"/>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fontScale="77500" lnSpcReduction="20000"/>
          </a:bodyPr>
          <a:lstStyle/>
          <a:p>
            <a:pPr marL="228600" lvl="0" indent="0" algn="just" rtl="0">
              <a:lnSpc>
                <a:spcPct val="110000"/>
              </a:lnSpc>
              <a:spcBef>
                <a:spcPts val="0"/>
              </a:spcBef>
              <a:spcAft>
                <a:spcPts val="0"/>
              </a:spcAft>
              <a:buSzPct val="80000"/>
              <a:buNone/>
            </a:pPr>
            <a:r>
              <a:rPr lang="en-US" dirty="0" err="1">
                <a:latin typeface="Calibri" panose="020F0502020204030204" pitchFamily="34" charset="0"/>
                <a:ea typeface="Calibri" panose="020F0502020204030204" pitchFamily="34" charset="0"/>
                <a:cs typeface="Calibri" panose="020F0502020204030204" pitchFamily="34" charset="0"/>
              </a:rPr>
              <a:t>Imagina</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eres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único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cirujano</a:t>
            </a:r>
            <a:r>
              <a:rPr lang="en-US" dirty="0">
                <a:latin typeface="Calibri" panose="020F0502020204030204" pitchFamily="34" charset="0"/>
                <a:ea typeface="Calibri" panose="020F0502020204030204" pitchFamily="34" charset="0"/>
                <a:cs typeface="Calibri" panose="020F0502020204030204" pitchFamily="34" charset="0"/>
              </a:rPr>
              <a:t> de la ciudad </a:t>
            </a:r>
            <a:r>
              <a:rPr lang="en-US" i="1" dirty="0">
                <a:latin typeface="Calibri" panose="020F0502020204030204" pitchFamily="34" charset="0"/>
                <a:ea typeface="Calibri" panose="020F0502020204030204" pitchFamily="34" charset="0"/>
                <a:cs typeface="Calibri" panose="020F0502020204030204" pitchFamily="34" charset="0"/>
              </a:rPr>
              <a:t>G </a:t>
            </a:r>
            <a:r>
              <a:rPr lang="en-US" dirty="0">
                <a:latin typeface="Calibri" panose="020F0502020204030204" pitchFamily="34" charset="0"/>
                <a:ea typeface="Calibri" panose="020F0502020204030204" pitchFamily="34" charset="0"/>
                <a:cs typeface="Calibri" panose="020F0502020204030204" pitchFamily="34" charset="0"/>
              </a:rPr>
              <a:t>que </a:t>
            </a:r>
            <a:r>
              <a:rPr lang="en-US" dirty="0" err="1">
                <a:latin typeface="Calibri" panose="020F0502020204030204" pitchFamily="34" charset="0"/>
                <a:ea typeface="Calibri" panose="020F0502020204030204" pitchFamily="34" charset="0"/>
                <a:cs typeface="Calibri" panose="020F0502020204030204" pitchFamily="34" charset="0"/>
              </a:rPr>
              <a:t>está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presente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único</a:t>
            </a:r>
            <a:r>
              <a:rPr lang="en-US" dirty="0">
                <a:latin typeface="Calibri" panose="020F0502020204030204" pitchFamily="34" charset="0"/>
                <a:ea typeface="Calibri" panose="020F0502020204030204" pitchFamily="34" charset="0"/>
                <a:cs typeface="Calibri" panose="020F0502020204030204" pitchFamily="34" charset="0"/>
              </a:rPr>
              <a:t> hospital con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sala</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cirugía</a:t>
            </a:r>
            <a:r>
              <a:rPr lang="en-US" dirty="0">
                <a:latin typeface="Calibri" panose="020F0502020204030204" pitchFamily="34" charset="0"/>
                <a:ea typeface="Calibri" panose="020F0502020204030204" pitchFamily="34" charset="0"/>
                <a:cs typeface="Calibri" panose="020F0502020204030204" pitchFamily="34" charset="0"/>
              </a:rPr>
              <a:t>. Una </a:t>
            </a:r>
            <a:r>
              <a:rPr lang="en-US" dirty="0" err="1">
                <a:latin typeface="Calibri" panose="020F0502020204030204" pitchFamily="34" charset="0"/>
                <a:ea typeface="Calibri" panose="020F0502020204030204" pitchFamily="34" charset="0"/>
                <a:cs typeface="Calibri" panose="020F0502020204030204" pitchFamily="34" charset="0"/>
              </a:rPr>
              <a:t>noche</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guardia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tienes</a:t>
            </a:r>
            <a:r>
              <a:rPr lang="en-US" dirty="0">
                <a:latin typeface="Calibri" panose="020F0502020204030204" pitchFamily="34" charset="0"/>
                <a:ea typeface="Calibri" panose="020F0502020204030204" pitchFamily="34" charset="0"/>
                <a:cs typeface="Calibri" panose="020F0502020204030204" pitchFamily="34" charset="0"/>
              </a:rPr>
              <a:t> solo un </a:t>
            </a:r>
            <a:r>
              <a:rPr lang="en-US" dirty="0" err="1">
                <a:latin typeface="Calibri" panose="020F0502020204030204" pitchFamily="34" charset="0"/>
                <a:ea typeface="Calibri" panose="020F0502020204030204" pitchFamily="34" charset="0"/>
                <a:cs typeface="Calibri" panose="020F0502020204030204" pitchFamily="34" charset="0"/>
              </a:rPr>
              <a:t>paciente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completamente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sano</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darán</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alta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mañana</a:t>
            </a:r>
            <a:r>
              <a:rPr lang="en-US" dirty="0">
                <a:latin typeface="Calibri" panose="020F0502020204030204" pitchFamily="34" charset="0"/>
                <a:ea typeface="Calibri" panose="020F0502020204030204" pitchFamily="34" charset="0"/>
                <a:cs typeface="Calibri" panose="020F0502020204030204" pitchFamily="34" charset="0"/>
              </a:rPr>
              <a:t>. Sin embargo, </a:t>
            </a:r>
            <a:r>
              <a:rPr lang="en-US" dirty="0" err="1">
                <a:latin typeface="Calibri" panose="020F0502020204030204" pitchFamily="34" charset="0"/>
                <a:ea typeface="Calibri" panose="020F0502020204030204" pitchFamily="34" charset="0"/>
                <a:cs typeface="Calibri" panose="020F0502020204030204" pitchFamily="34" charset="0"/>
              </a:rPr>
              <a:t>llegan</a:t>
            </a:r>
            <a:r>
              <a:rPr lang="en-US" dirty="0">
                <a:latin typeface="Calibri" panose="020F0502020204030204" pitchFamily="34" charset="0"/>
                <a:ea typeface="Calibri" panose="020F0502020204030204" pitchFamily="34" charset="0"/>
                <a:cs typeface="Calibri" panose="020F0502020204030204" pitchFamily="34" charset="0"/>
              </a:rPr>
              <a:t> a </a:t>
            </a:r>
            <a:r>
              <a:rPr lang="en-US" dirty="0" err="1">
                <a:latin typeface="Calibri" panose="020F0502020204030204" pitchFamily="34" charset="0"/>
                <a:ea typeface="Calibri" panose="020F0502020204030204" pitchFamily="34" charset="0"/>
                <a:cs typeface="Calibri" panose="020F0502020204030204" pitchFamily="34" charset="0"/>
              </a:rPr>
              <a:t>emergencia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cinco</a:t>
            </a:r>
            <a:r>
              <a:rPr lang="en-US" dirty="0">
                <a:latin typeface="Calibri" panose="020F0502020204030204" pitchFamily="34" charset="0"/>
                <a:ea typeface="Calibri" panose="020F0502020204030204" pitchFamily="34" charset="0"/>
                <a:cs typeface="Calibri" panose="020F0502020204030204" pitchFamily="34" charset="0"/>
              </a:rPr>
              <a:t> personas que </a:t>
            </a:r>
            <a:r>
              <a:rPr lang="en-US" dirty="0" err="1">
                <a:latin typeface="Calibri" panose="020F0502020204030204" pitchFamily="34" charset="0"/>
                <a:ea typeface="Calibri" panose="020F0502020204030204" pitchFamily="34" charset="0"/>
                <a:cs typeface="Calibri" panose="020F0502020204030204" pitchFamily="34" charset="0"/>
              </a:rPr>
              <a:t>han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heridas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un </a:t>
            </a:r>
            <a:r>
              <a:rPr lang="en-US" dirty="0" err="1">
                <a:latin typeface="Calibri" panose="020F0502020204030204" pitchFamily="34" charset="0"/>
                <a:ea typeface="Calibri" panose="020F0502020204030204" pitchFamily="34" charset="0"/>
                <a:cs typeface="Calibri" panose="020F0502020204030204" pitchFamily="34" charset="0"/>
              </a:rPr>
              <a:t>tiroteo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Cada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necesita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urgentemente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trasplante</a:t>
            </a:r>
            <a:r>
              <a:rPr lang="en-US" dirty="0">
                <a:latin typeface="Calibri" panose="020F0502020204030204" pitchFamily="34" charset="0"/>
                <a:ea typeface="Calibri" panose="020F0502020204030204" pitchFamily="34" charset="0"/>
                <a:cs typeface="Calibri" panose="020F0502020204030204" pitchFamily="34" charset="0"/>
              </a:rPr>
              <a:t> de un </a:t>
            </a:r>
            <a:r>
              <a:rPr lang="en-US" dirty="0" err="1">
                <a:latin typeface="Calibri" panose="020F0502020204030204" pitchFamily="34" charset="0"/>
                <a:ea typeface="Calibri" panose="020F0502020204030204" pitchFamily="34" charset="0"/>
                <a:cs typeface="Calibri" panose="020F0502020204030204" pitchFamily="34" charset="0"/>
              </a:rPr>
              <a:t>órgano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distinto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Además</a:t>
            </a:r>
            <a:r>
              <a:rPr lang="en-US" dirty="0">
                <a:latin typeface="Calibri" panose="020F0502020204030204" pitchFamily="34" charset="0"/>
                <a:ea typeface="Calibri" panose="020F0502020204030204" pitchFamily="34" charset="0"/>
                <a:cs typeface="Calibri" panose="020F0502020204030204" pitchFamily="34" charset="0"/>
              </a:rPr>
              <a:t>, se sabe que, de </a:t>
            </a:r>
            <a:r>
              <a:rPr lang="en-US" dirty="0" err="1">
                <a:latin typeface="Calibri" panose="020F0502020204030204" pitchFamily="34" charset="0"/>
                <a:ea typeface="Calibri" panose="020F0502020204030204" pitchFamily="34" charset="0"/>
                <a:cs typeface="Calibri" panose="020F0502020204030204" pitchFamily="34" charset="0"/>
              </a:rPr>
              <a:t>hacerse</a:t>
            </a:r>
            <a:r>
              <a:rPr lang="en-US" dirty="0">
                <a:latin typeface="Calibri" panose="020F0502020204030204" pitchFamily="34" charset="0"/>
                <a:ea typeface="Calibri" panose="020F0502020204030204" pitchFamily="34" charset="0"/>
                <a:cs typeface="Calibri" panose="020F0502020204030204" pitchFamily="34" charset="0"/>
              </a:rPr>
              <a:t> las </a:t>
            </a:r>
            <a:r>
              <a:rPr lang="en-US" dirty="0" err="1">
                <a:latin typeface="Calibri" panose="020F0502020204030204" pitchFamily="34" charset="0"/>
                <a:ea typeface="Calibri" panose="020F0502020204030204" pitchFamily="34" charset="0"/>
                <a:cs typeface="Calibri" panose="020F0502020204030204" pitchFamily="34" charset="0"/>
              </a:rPr>
              <a:t>cirugías</a:t>
            </a:r>
            <a:r>
              <a:rPr lang="en-US" dirty="0">
                <a:latin typeface="Calibri" panose="020F0502020204030204" pitchFamily="34" charset="0"/>
                <a:ea typeface="Calibri" panose="020F0502020204030204" pitchFamily="34" charset="0"/>
                <a:cs typeface="Calibri" panose="020F0502020204030204" pitchFamily="34" charset="0"/>
              </a:rPr>
              <a:t> lo antes </a:t>
            </a:r>
            <a:r>
              <a:rPr lang="en-US" dirty="0" err="1">
                <a:latin typeface="Calibri" panose="020F0502020204030204" pitchFamily="34" charset="0"/>
                <a:ea typeface="Calibri" panose="020F0502020204030204" pitchFamily="34" charset="0"/>
                <a:cs typeface="Calibri" panose="020F0502020204030204" pitchFamily="34" charset="0"/>
              </a:rPr>
              <a:t>posible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todos</a:t>
            </a:r>
            <a:r>
              <a:rPr lang="en-US" dirty="0">
                <a:latin typeface="Calibri" panose="020F0502020204030204" pitchFamily="34" charset="0"/>
                <a:ea typeface="Calibri" panose="020F0502020204030204" pitchFamily="34" charset="0"/>
                <a:cs typeface="Calibri" panose="020F0502020204030204" pitchFamily="34" charset="0"/>
              </a:rPr>
              <a:t> se </a:t>
            </a:r>
            <a:r>
              <a:rPr lang="en-US" dirty="0" err="1">
                <a:latin typeface="Calibri" panose="020F0502020204030204" pitchFamily="34" charset="0"/>
                <a:ea typeface="Calibri" panose="020F0502020204030204" pitchFamily="34" charset="0"/>
                <a:cs typeface="Calibri" panose="020F0502020204030204" pitchFamily="34" charset="0"/>
              </a:rPr>
              <a:t>salvarán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Considérese</a:t>
            </a:r>
            <a:r>
              <a:rPr lang="en-US" dirty="0">
                <a:latin typeface="Calibri" panose="020F0502020204030204" pitchFamily="34" charset="0"/>
                <a:ea typeface="Calibri" panose="020F0502020204030204" pitchFamily="34" charset="0"/>
                <a:cs typeface="Calibri" panose="020F0502020204030204" pitchFamily="34" charset="0"/>
              </a:rPr>
              <a:t> que solo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paciente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sano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puede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donar</a:t>
            </a:r>
            <a:r>
              <a:rPr lang="en-US" dirty="0">
                <a:latin typeface="Calibri" panose="020F0502020204030204" pitchFamily="34" charset="0"/>
                <a:ea typeface="Calibri" panose="020F0502020204030204" pitchFamily="34" charset="0"/>
                <a:cs typeface="Calibri" panose="020F0502020204030204" pitchFamily="34" charset="0"/>
              </a:rPr>
              <a:t> sus </a:t>
            </a:r>
            <a:r>
              <a:rPr lang="en-US" dirty="0" err="1">
                <a:latin typeface="Calibri" panose="020F0502020204030204" pitchFamily="34" charset="0"/>
                <a:ea typeface="Calibri" panose="020F0502020204030204" pitchFamily="34" charset="0"/>
                <a:cs typeface="Calibri" panose="020F0502020204030204" pitchFamily="34" charset="0"/>
              </a:rPr>
              <a:t>órganos</a:t>
            </a:r>
            <a:r>
              <a:rPr lang="en-US" dirty="0">
                <a:latin typeface="Calibri" panose="020F0502020204030204" pitchFamily="34" charset="0"/>
                <a:ea typeface="Calibri" panose="020F0502020204030204" pitchFamily="34" charset="0"/>
                <a:cs typeface="Calibri" panose="020F0502020204030204" pitchFamily="34" charset="0"/>
              </a:rPr>
              <a:t>. Como </a:t>
            </a:r>
            <a:r>
              <a:rPr lang="en-US" dirty="0" err="1">
                <a:latin typeface="Calibri" panose="020F0502020204030204" pitchFamily="34" charset="0"/>
                <a:ea typeface="Calibri" panose="020F0502020204030204" pitchFamily="34" charset="0"/>
                <a:cs typeface="Calibri" panose="020F0502020204030204" pitchFamily="34" charset="0"/>
              </a:rPr>
              <a:t>cirujano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está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tus</a:t>
            </a:r>
            <a:r>
              <a:rPr lang="en-US" dirty="0">
                <a:latin typeface="Calibri" panose="020F0502020204030204" pitchFamily="34" charset="0"/>
                <a:ea typeface="Calibri" panose="020F0502020204030204" pitchFamily="34" charset="0"/>
                <a:cs typeface="Calibri" panose="020F0502020204030204" pitchFamily="34" charset="0"/>
              </a:rPr>
              <a:t> manos </a:t>
            </a:r>
            <a:r>
              <a:rPr lang="en-US" dirty="0" err="1">
                <a:latin typeface="Calibri" panose="020F0502020204030204" pitchFamily="34" charset="0"/>
                <a:ea typeface="Calibri" panose="020F0502020204030204" pitchFamily="34" charset="0"/>
                <a:cs typeface="Calibri" panose="020F0502020204030204" pitchFamily="34" charset="0"/>
              </a:rPr>
              <a:t>decidir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qué</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hacer</a:t>
            </a:r>
            <a:r>
              <a:rPr lang="en-US" dirty="0">
                <a:latin typeface="Calibri" panose="020F0502020204030204" pitchFamily="34" charset="0"/>
                <a:ea typeface="Calibri" panose="020F0502020204030204" pitchFamily="34" charset="0"/>
                <a:cs typeface="Calibri" panose="020F0502020204030204" pitchFamily="34" charset="0"/>
              </a:rPr>
              <a:t>. </a:t>
            </a: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a:t>
            </a:r>
            <a:r>
              <a:rPr lang="en-US" b="1" dirty="0" err="1">
                <a:latin typeface="Calibri" panose="020F0502020204030204" pitchFamily="34" charset="0"/>
                <a:ea typeface="Calibri" panose="020F0502020204030204" pitchFamily="34" charset="0"/>
                <a:cs typeface="Calibri" panose="020F0502020204030204" pitchFamily="34" charset="0"/>
              </a:rPr>
              <a:t>Matarías</a:t>
            </a:r>
            <a:r>
              <a:rPr lang="en-US" b="1" dirty="0">
                <a:latin typeface="Calibri" panose="020F0502020204030204" pitchFamily="34" charset="0"/>
                <a:ea typeface="Calibri" panose="020F0502020204030204" pitchFamily="34" charset="0"/>
                <a:cs typeface="Calibri" panose="020F0502020204030204" pitchFamily="34" charset="0"/>
              </a:rPr>
              <a:t> al </a:t>
            </a:r>
            <a:r>
              <a:rPr lang="en-US" b="1" dirty="0" err="1">
                <a:latin typeface="Calibri" panose="020F0502020204030204" pitchFamily="34" charset="0"/>
                <a:ea typeface="Calibri" panose="020F0502020204030204" pitchFamily="34" charset="0"/>
                <a:cs typeface="Calibri" panose="020F0502020204030204" pitchFamily="34" charset="0"/>
              </a:rPr>
              <a:t>paciente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sano</a:t>
            </a:r>
            <a:r>
              <a:rPr lang="en-US" b="1" dirty="0">
                <a:latin typeface="Calibri" panose="020F0502020204030204" pitchFamily="34" charset="0"/>
                <a:ea typeface="Calibri" panose="020F0502020204030204" pitchFamily="34" charset="0"/>
                <a:cs typeface="Calibri" panose="020F0502020204030204" pitchFamily="34" charset="0"/>
              </a:rPr>
              <a:t> para </a:t>
            </a:r>
            <a:r>
              <a:rPr lang="en-US" b="1" dirty="0" err="1">
                <a:latin typeface="Calibri" panose="020F0502020204030204" pitchFamily="34" charset="0"/>
                <a:ea typeface="Calibri" panose="020F0502020204030204" pitchFamily="34" charset="0"/>
                <a:cs typeface="Calibri" panose="020F0502020204030204" pitchFamily="34" charset="0"/>
              </a:rPr>
              <a:t>tomar</a:t>
            </a:r>
            <a:r>
              <a:rPr lang="en-US" b="1" dirty="0">
                <a:latin typeface="Calibri" panose="020F0502020204030204" pitchFamily="34" charset="0"/>
                <a:ea typeface="Calibri" panose="020F0502020204030204" pitchFamily="34" charset="0"/>
                <a:cs typeface="Calibri" panose="020F0502020204030204" pitchFamily="34" charset="0"/>
              </a:rPr>
              <a:t> sus </a:t>
            </a:r>
            <a:r>
              <a:rPr lang="en-US" b="1" dirty="0" err="1">
                <a:latin typeface="Calibri" panose="020F0502020204030204" pitchFamily="34" charset="0"/>
                <a:ea typeface="Calibri" panose="020F0502020204030204" pitchFamily="34" charset="0"/>
                <a:cs typeface="Calibri" panose="020F0502020204030204" pitchFamily="34" charset="0"/>
              </a:rPr>
              <a:t>órganos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trasplantarlos</a:t>
            </a:r>
            <a:r>
              <a:rPr lang="en-US" b="1" dirty="0">
                <a:latin typeface="Calibri" panose="020F0502020204030204" pitchFamily="34" charset="0"/>
                <a:ea typeface="Calibri" panose="020F0502020204030204" pitchFamily="34" charset="0"/>
                <a:cs typeface="Calibri" panose="020F0502020204030204" pitchFamily="34" charset="0"/>
              </a:rPr>
              <a:t> a </a:t>
            </a:r>
            <a:r>
              <a:rPr lang="en-US" b="1" dirty="0" err="1">
                <a:latin typeface="Calibri" panose="020F0502020204030204" pitchFamily="34" charset="0"/>
                <a:ea typeface="Calibri" panose="020F0502020204030204" pitchFamily="34" charset="0"/>
                <a:cs typeface="Calibri" panose="020F0502020204030204" pitchFamily="34" charset="0"/>
              </a:rPr>
              <a:t>los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heridos</a:t>
            </a:r>
            <a:r>
              <a:rPr lang="en-US" b="1" dirty="0">
                <a:latin typeface="Calibri" panose="020F0502020204030204" pitchFamily="34" charset="0"/>
                <a:ea typeface="Calibri" panose="020F0502020204030204" pitchFamily="34" charset="0"/>
                <a:cs typeface="Calibri" panose="020F0502020204030204" pitchFamily="34" charset="0"/>
              </a:rPr>
              <a:t> y </a:t>
            </a:r>
            <a:r>
              <a:rPr lang="en-US" b="1" dirty="0" err="1">
                <a:latin typeface="Calibri" panose="020F0502020204030204" pitchFamily="34" charset="0"/>
                <a:ea typeface="Calibri" panose="020F0502020204030204" pitchFamily="34" charset="0"/>
                <a:cs typeface="Calibri" panose="020F0502020204030204" pitchFamily="34" charset="0"/>
              </a:rPr>
              <a:t>salvar</a:t>
            </a:r>
            <a:r>
              <a:rPr lang="en-US" b="1" dirty="0">
                <a:latin typeface="Calibri" panose="020F0502020204030204" pitchFamily="34" charset="0"/>
                <a:ea typeface="Calibri" panose="020F0502020204030204" pitchFamily="34" charset="0"/>
                <a:cs typeface="Calibri" panose="020F0502020204030204" pitchFamily="34" charset="0"/>
              </a:rPr>
              <a:t> sus </a:t>
            </a:r>
            <a:r>
              <a:rPr lang="en-US" b="1" dirty="0" err="1">
                <a:latin typeface="Calibri" panose="020F0502020204030204" pitchFamily="34" charset="0"/>
                <a:ea typeface="Calibri" panose="020F0502020204030204" pitchFamily="34" charset="0"/>
                <a:cs typeface="Calibri" panose="020F0502020204030204" pitchFamily="34" charset="0"/>
              </a:rPr>
              <a:t>vidas</a:t>
            </a:r>
            <a:r>
              <a:rPr lang="en-US" b="1" dirty="0">
                <a:latin typeface="Calibri" panose="020F0502020204030204" pitchFamily="34" charset="0"/>
                <a:ea typeface="Calibri" panose="020F0502020204030204" pitchFamily="34" charset="0"/>
                <a:cs typeface="Calibri" panose="020F0502020204030204" pitchFamily="34" charset="0"/>
              </a:rPr>
              <a:t>? ¿o no </a:t>
            </a:r>
            <a:r>
              <a:rPr lang="en-US" b="1" dirty="0" err="1">
                <a:latin typeface="Calibri" panose="020F0502020204030204" pitchFamily="34" charset="0"/>
                <a:ea typeface="Calibri" panose="020F0502020204030204" pitchFamily="34" charset="0"/>
                <a:cs typeface="Calibri" panose="020F0502020204030204" pitchFamily="34" charset="0"/>
              </a:rPr>
              <a:t>tocarías</a:t>
            </a:r>
            <a:r>
              <a:rPr lang="en-US" b="1" dirty="0">
                <a:latin typeface="Calibri" panose="020F0502020204030204" pitchFamily="34" charset="0"/>
                <a:ea typeface="Calibri" panose="020F0502020204030204" pitchFamily="34" charset="0"/>
                <a:cs typeface="Calibri" panose="020F0502020204030204" pitchFamily="34" charset="0"/>
              </a:rPr>
              <a:t> al </a:t>
            </a:r>
            <a:r>
              <a:rPr lang="en-US" b="1" dirty="0" err="1">
                <a:latin typeface="Calibri" panose="020F0502020204030204" pitchFamily="34" charset="0"/>
                <a:ea typeface="Calibri" panose="020F0502020204030204" pitchFamily="34" charset="0"/>
                <a:cs typeface="Calibri" panose="020F0502020204030204" pitchFamily="34" charset="0"/>
              </a:rPr>
              <a:t>paciente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sano</a:t>
            </a:r>
            <a:r>
              <a:rPr lang="en-US" b="1" dirty="0">
                <a:latin typeface="Calibri" panose="020F0502020204030204" pitchFamily="34" charset="0"/>
                <a:ea typeface="Calibri" panose="020F0502020204030204" pitchFamily="34" charset="0"/>
                <a:cs typeface="Calibri" panose="020F0502020204030204" pitchFamily="34" charset="0"/>
              </a:rPr>
              <a:t> y </a:t>
            </a:r>
            <a:r>
              <a:rPr lang="en-US" b="1" dirty="0" err="1">
                <a:latin typeface="Calibri" panose="020F0502020204030204" pitchFamily="34" charset="0"/>
                <a:ea typeface="Calibri" panose="020F0502020204030204" pitchFamily="34" charset="0"/>
                <a:cs typeface="Calibri" panose="020F0502020204030204" pitchFamily="34" charset="0"/>
              </a:rPr>
              <a:t>dejarías</a:t>
            </a:r>
            <a:r>
              <a:rPr lang="en-US" b="1" dirty="0">
                <a:latin typeface="Calibri" panose="020F0502020204030204" pitchFamily="34" charset="0"/>
                <a:ea typeface="Calibri" panose="020F0502020204030204" pitchFamily="34" charset="0"/>
                <a:cs typeface="Calibri" panose="020F0502020204030204" pitchFamily="34" charset="0"/>
              </a:rPr>
              <a:t> que </a:t>
            </a:r>
            <a:r>
              <a:rPr lang="en-US" b="1" dirty="0" err="1">
                <a:latin typeface="Calibri" panose="020F0502020204030204" pitchFamily="34" charset="0"/>
                <a:ea typeface="Calibri" panose="020F0502020204030204" pitchFamily="34" charset="0"/>
                <a:cs typeface="Calibri" panose="020F0502020204030204" pitchFamily="34" charset="0"/>
              </a:rPr>
              <a:t>los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heridos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mueran</a:t>
            </a:r>
            <a:r>
              <a:rPr lang="en-US" b="1"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3307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Caso 2: La máquina de la experiencia</a:t>
            </a:r>
            <a:endParaRPr/>
          </a:p>
        </p:txBody>
      </p:sp>
      <p:sp>
        <p:nvSpPr>
          <p:cNvPr id="106" name="Google Shape;106;p3"/>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lnSpcReduction="10000"/>
          </a:bodyPr>
          <a:lstStyle/>
          <a:p>
            <a:pPr marL="228600" lvl="0" indent="0" algn="just" rtl="0">
              <a:lnSpc>
                <a:spcPct val="110000"/>
              </a:lnSpc>
              <a:spcBef>
                <a:spcPts val="0"/>
              </a:spcBef>
              <a:spcAft>
                <a:spcPts val="0"/>
              </a:spcAft>
              <a:buSzPct val="80000"/>
              <a:buNone/>
            </a:pPr>
            <a:r>
              <a:rPr lang="en-US" dirty="0" err="1">
                <a:latin typeface="Calibri" panose="020F0502020204030204" pitchFamily="34" charset="0"/>
                <a:ea typeface="Calibri" panose="020F0502020204030204" pitchFamily="34" charset="0"/>
                <a:cs typeface="Calibri" panose="020F0502020204030204" pitchFamily="34" charset="0"/>
              </a:rPr>
              <a:t>Imagina</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existe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máquina</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ofrece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experimentar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todos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escenarios</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generen</a:t>
            </a:r>
            <a:r>
              <a:rPr lang="en-US" dirty="0">
                <a:latin typeface="Calibri" panose="020F0502020204030204" pitchFamily="34" charset="0"/>
                <a:ea typeface="Calibri" panose="020F0502020204030204" pitchFamily="34" charset="0"/>
                <a:cs typeface="Calibri" panose="020F0502020204030204" pitchFamily="34" charset="0"/>
              </a:rPr>
              <a:t> placer, </a:t>
            </a:r>
            <a:r>
              <a:rPr lang="en-US" dirty="0" err="1">
                <a:latin typeface="Calibri" panose="020F0502020204030204" pitchFamily="34" charset="0"/>
                <a:ea typeface="Calibri" panose="020F0502020204030204" pitchFamily="34" charset="0"/>
                <a:cs typeface="Calibri" panose="020F0502020204030204" pitchFamily="34" charset="0"/>
              </a:rPr>
              <a:t>eliminando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casi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completo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cualquier</a:t>
            </a:r>
            <a:r>
              <a:rPr lang="en-US" dirty="0">
                <a:latin typeface="Calibri" panose="020F0502020204030204" pitchFamily="34" charset="0"/>
                <a:ea typeface="Calibri" panose="020F0502020204030204" pitchFamily="34" charset="0"/>
                <a:cs typeface="Calibri" panose="020F0502020204030204" pitchFamily="34" charset="0"/>
              </a:rPr>
              <a:t> dolor. Para </a:t>
            </a:r>
            <a:r>
              <a:rPr lang="en-US" dirty="0" err="1">
                <a:latin typeface="Calibri" panose="020F0502020204030204" pitchFamily="34" charset="0"/>
                <a:ea typeface="Calibri" panose="020F0502020204030204" pitchFamily="34" charset="0"/>
                <a:cs typeface="Calibri" panose="020F0502020204030204" pitchFamily="34" charset="0"/>
              </a:rPr>
              <a:t>hacer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uso</a:t>
            </a:r>
            <a:r>
              <a:rPr lang="en-US" dirty="0">
                <a:latin typeface="Calibri" panose="020F0502020204030204" pitchFamily="34" charset="0"/>
                <a:ea typeface="Calibri" panose="020F0502020204030204" pitchFamily="34" charset="0"/>
                <a:cs typeface="Calibri" panose="020F0502020204030204" pitchFamily="34" charset="0"/>
              </a:rPr>
              <a:t> de la </a:t>
            </a:r>
            <a:r>
              <a:rPr lang="en-US" dirty="0" err="1">
                <a:latin typeface="Calibri" panose="020F0502020204030204" pitchFamily="34" charset="0"/>
                <a:ea typeface="Calibri" panose="020F0502020204030204" pitchFamily="34" charset="0"/>
                <a:cs typeface="Calibri" panose="020F0502020204030204" pitchFamily="34" charset="0"/>
              </a:rPr>
              <a:t>máquina</a:t>
            </a:r>
            <a:r>
              <a:rPr lang="en-US" dirty="0">
                <a:latin typeface="Calibri" panose="020F0502020204030204" pitchFamily="34" charset="0"/>
                <a:ea typeface="Calibri" panose="020F0502020204030204" pitchFamily="34" charset="0"/>
                <a:cs typeface="Calibri" panose="020F0502020204030204" pitchFamily="34" charset="0"/>
              </a:rPr>
              <a:t> basta con que </a:t>
            </a:r>
            <a:r>
              <a:rPr lang="en-US" dirty="0" err="1">
                <a:latin typeface="Calibri" panose="020F0502020204030204" pitchFamily="34" charset="0"/>
                <a:ea typeface="Calibri" panose="020F0502020204030204" pitchFamily="34" charset="0"/>
                <a:cs typeface="Calibri" panose="020F0502020204030204" pitchFamily="34" charset="0"/>
              </a:rPr>
              <a:t>pidas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hacerlo</a:t>
            </a:r>
            <a:r>
              <a:rPr lang="en-US" dirty="0">
                <a:latin typeface="Calibri" panose="020F0502020204030204" pitchFamily="34" charset="0"/>
                <a:ea typeface="Calibri" panose="020F0502020204030204" pitchFamily="34" charset="0"/>
                <a:cs typeface="Calibri" panose="020F0502020204030204" pitchFamily="34" charset="0"/>
              </a:rPr>
              <a:t>. Sin embargo,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vez</a:t>
            </a:r>
            <a:r>
              <a:rPr lang="en-US" dirty="0">
                <a:latin typeface="Calibri" panose="020F0502020204030204" pitchFamily="34" charset="0"/>
                <a:ea typeface="Calibri" panose="020F0502020204030204" pitchFamily="34" charset="0"/>
                <a:cs typeface="Calibri" panose="020F0502020204030204" pitchFamily="34" charset="0"/>
              </a:rPr>
              <a:t> que lo </a:t>
            </a:r>
            <a:r>
              <a:rPr lang="en-US" dirty="0" err="1">
                <a:latin typeface="Calibri" panose="020F0502020204030204" pitchFamily="34" charset="0"/>
                <a:ea typeface="Calibri" panose="020F0502020204030204" pitchFamily="34" charset="0"/>
                <a:cs typeface="Calibri" panose="020F0502020204030204" pitchFamily="34" charset="0"/>
              </a:rPr>
              <a:t>pidas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comprometes</a:t>
            </a:r>
            <a:r>
              <a:rPr lang="en-US" dirty="0">
                <a:latin typeface="Calibri" panose="020F0502020204030204" pitchFamily="34" charset="0"/>
                <a:ea typeface="Calibri" panose="020F0502020204030204" pitchFamily="34" charset="0"/>
                <a:cs typeface="Calibri" panose="020F0502020204030204" pitchFamily="34" charset="0"/>
              </a:rPr>
              <a:t> con </a:t>
            </a:r>
            <a:r>
              <a:rPr lang="en-US" dirty="0" err="1">
                <a:latin typeface="Calibri" panose="020F0502020204030204" pitchFamily="34" charset="0"/>
                <a:ea typeface="Calibri" panose="020F0502020204030204" pitchFamily="34" charset="0"/>
                <a:cs typeface="Calibri" panose="020F0502020204030204" pitchFamily="34" charset="0"/>
              </a:rPr>
              <a:t>vivir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resto de </a:t>
            </a:r>
            <a:r>
              <a:rPr lang="en-US" dirty="0" err="1">
                <a:latin typeface="Calibri" panose="020F0502020204030204" pitchFamily="34" charset="0"/>
                <a:ea typeface="Calibri" panose="020F0502020204030204" pitchFamily="34" charset="0"/>
                <a:cs typeface="Calibri" panose="020F0502020204030204" pitchFamily="34" charset="0"/>
              </a:rPr>
              <a:t>tu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vida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conectado</a:t>
            </a:r>
            <a:r>
              <a:rPr lang="en-US" dirty="0">
                <a:latin typeface="Calibri" panose="020F0502020204030204" pitchFamily="34" charset="0"/>
                <a:ea typeface="Calibri" panose="020F0502020204030204" pitchFamily="34" charset="0"/>
                <a:cs typeface="Calibri" panose="020F0502020204030204" pitchFamily="34" charset="0"/>
              </a:rPr>
              <a:t> a la </a:t>
            </a:r>
            <a:r>
              <a:rPr lang="en-US" dirty="0" err="1">
                <a:latin typeface="Calibri" panose="020F0502020204030204" pitchFamily="34" charset="0"/>
                <a:ea typeface="Calibri" panose="020F0502020204030204" pitchFamily="34" charset="0"/>
                <a:cs typeface="Calibri" panose="020F0502020204030204" pitchFamily="34" charset="0"/>
              </a:rPr>
              <a:t>máquina</a:t>
            </a:r>
            <a:r>
              <a:rPr lang="en-US" dirty="0">
                <a:latin typeface="Calibri" panose="020F0502020204030204" pitchFamily="34" charset="0"/>
                <a:ea typeface="Calibri" panose="020F0502020204030204" pitchFamily="34" charset="0"/>
                <a:cs typeface="Calibri" panose="020F0502020204030204" pitchFamily="34" charset="0"/>
              </a:rPr>
              <a:t>, sin </a:t>
            </a:r>
            <a:r>
              <a:rPr lang="en-US" dirty="0" err="1">
                <a:latin typeface="Calibri" panose="020F0502020204030204" pitchFamily="34" charset="0"/>
                <a:ea typeface="Calibri" panose="020F0502020204030204" pitchFamily="34" charset="0"/>
                <a:cs typeface="Calibri" panose="020F0502020204030204" pitchFamily="34" charset="0"/>
              </a:rPr>
              <a:t>ninguna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posibilidad</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tener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experiencias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fuera</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ella</a:t>
            </a:r>
            <a:r>
              <a:rPr lang="en-US"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1000"/>
              </a:spcBef>
              <a:spcAft>
                <a:spcPts val="0"/>
              </a:spcAft>
              <a:buSzPct val="80000"/>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a:t>
            </a:r>
            <a:r>
              <a:rPr lang="en-US" b="1" dirty="0" err="1">
                <a:latin typeface="Calibri" panose="020F0502020204030204" pitchFamily="34" charset="0"/>
                <a:ea typeface="Calibri" panose="020F0502020204030204" pitchFamily="34" charset="0"/>
                <a:cs typeface="Calibri" panose="020F0502020204030204" pitchFamily="34" charset="0"/>
              </a:rPr>
              <a:t>Pedirías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entrar</a:t>
            </a:r>
            <a:r>
              <a:rPr lang="en-US" b="1" dirty="0">
                <a:latin typeface="Calibri" panose="020F0502020204030204" pitchFamily="34" charset="0"/>
                <a:ea typeface="Calibri" panose="020F0502020204030204" pitchFamily="34" charset="0"/>
                <a:cs typeface="Calibri" panose="020F0502020204030204" pitchFamily="34" charset="0"/>
              </a:rPr>
              <a:t> a la </a:t>
            </a:r>
            <a:r>
              <a:rPr lang="en-US" b="1" dirty="0" err="1">
                <a:latin typeface="Calibri" panose="020F0502020204030204" pitchFamily="34" charset="0"/>
                <a:ea typeface="Calibri" panose="020F0502020204030204" pitchFamily="34" charset="0"/>
                <a:cs typeface="Calibri" panose="020F0502020204030204" pitchFamily="34" charset="0"/>
              </a:rPr>
              <a:t>máquina</a:t>
            </a:r>
            <a:r>
              <a:rPr lang="en-US" b="1" dirty="0">
                <a:latin typeface="Calibri" panose="020F0502020204030204" pitchFamily="34" charset="0"/>
                <a:ea typeface="Calibri" panose="020F0502020204030204" pitchFamily="34" charset="0"/>
                <a:cs typeface="Calibri" panose="020F0502020204030204" pitchFamily="34" charset="0"/>
              </a:rPr>
              <a:t> o no? ¿Por </a:t>
            </a:r>
            <a:r>
              <a:rPr lang="en-US" b="1" dirty="0" err="1">
                <a:latin typeface="Calibri" panose="020F0502020204030204" pitchFamily="34" charset="0"/>
                <a:ea typeface="Calibri" panose="020F0502020204030204" pitchFamily="34" charset="0"/>
                <a:cs typeface="Calibri" panose="020F0502020204030204" pitchFamily="34" charset="0"/>
              </a:rPr>
              <a:t>qué</a:t>
            </a:r>
            <a:r>
              <a:rPr lang="en-US" b="1"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47919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7"/>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Caso 3: La penitenciaría de Kafka</a:t>
            </a:r>
            <a:endParaRPr/>
          </a:p>
        </p:txBody>
      </p:sp>
      <p:sp>
        <p:nvSpPr>
          <p:cNvPr id="189" name="Google Shape;189;p17"/>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457200" lvl="0" indent="-228600" algn="l" rtl="0">
              <a:lnSpc>
                <a:spcPct val="110000"/>
              </a:lnSpc>
              <a:spcBef>
                <a:spcPts val="0"/>
              </a:spcBef>
              <a:spcAft>
                <a:spcPts val="0"/>
              </a:spcAft>
              <a:buSzPts val="2240"/>
              <a:buFont typeface="Noto Sans Symbols"/>
              <a:buChar char="▪"/>
            </a:pPr>
            <a:r>
              <a:rPr lang="en-US" dirty="0">
                <a:latin typeface="Calibri" panose="020F0502020204030204" pitchFamily="34" charset="0"/>
                <a:ea typeface="Calibri" panose="020F0502020204030204" pitchFamily="34" charset="0"/>
                <a:cs typeface="Calibri" panose="020F0502020204030204" pitchFamily="34" charset="0"/>
              </a:rPr>
              <a:t>En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país</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a:latin typeface="Calibri" panose="020F0502020204030204" pitchFamily="34" charset="0"/>
                <a:ea typeface="Calibri" panose="020F0502020204030204" pitchFamily="34" charset="0"/>
                <a:cs typeface="Calibri" panose="020F0502020204030204" pitchFamily="34" charset="0"/>
              </a:rPr>
              <a:t>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sistema</a:t>
            </a:r>
            <a:r>
              <a:rPr lang="en-US" dirty="0">
                <a:latin typeface="Calibri" panose="020F0502020204030204" pitchFamily="34" charset="0"/>
                <a:ea typeface="Calibri" panose="020F0502020204030204" pitchFamily="34" charset="0"/>
                <a:cs typeface="Calibri" panose="020F0502020204030204" pitchFamily="34" charset="0"/>
              </a:rPr>
              <a:t> penal </a:t>
            </a:r>
            <a:r>
              <a:rPr lang="en-US" dirty="0" err="1">
                <a:latin typeface="Calibri" panose="020F0502020204030204" pitchFamily="34" charset="0"/>
                <a:ea typeface="Calibri" panose="020F0502020204030204" pitchFamily="34" charset="0"/>
                <a:cs typeface="Calibri" panose="020F0502020204030204" pitchFamily="34" charset="0"/>
              </a:rPr>
              <a:t>acepta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procesar</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acusación</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traición</a:t>
            </a:r>
            <a:r>
              <a:rPr lang="en-US" dirty="0">
                <a:latin typeface="Calibri" panose="020F0502020204030204" pitchFamily="34" charset="0"/>
                <a:ea typeface="Calibri" panose="020F0502020204030204" pitchFamily="34" charset="0"/>
                <a:cs typeface="Calibri" panose="020F0502020204030204" pitchFamily="34" charset="0"/>
              </a:rPr>
              <a:t> al Estado </a:t>
            </a:r>
            <a:r>
              <a:rPr lang="en-US" dirty="0" err="1">
                <a:latin typeface="Calibri" panose="020F0502020204030204" pitchFamily="34" charset="0"/>
                <a:ea typeface="Calibri" panose="020F0502020204030204" pitchFamily="34" charset="0"/>
                <a:cs typeface="Calibri" panose="020F0502020204030204" pitchFamily="34" charset="0"/>
              </a:rPr>
              <a:t>interpuesta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cualquier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ciudadano</a:t>
            </a:r>
            <a:r>
              <a:rPr lang="en-US" dirty="0">
                <a:latin typeface="Calibri" panose="020F0502020204030204" pitchFamily="34" charset="0"/>
                <a:ea typeface="Calibri" panose="020F0502020204030204" pitchFamily="34" charset="0"/>
                <a:cs typeface="Calibri" panose="020F0502020204030204" pitchFamily="34" charset="0"/>
              </a:rPr>
              <a:t> de </a:t>
            </a:r>
            <a:r>
              <a:rPr lang="en-US" i="1" dirty="0">
                <a:latin typeface="Calibri" panose="020F0502020204030204" pitchFamily="34" charset="0"/>
                <a:ea typeface="Calibri" panose="020F0502020204030204" pitchFamily="34" charset="0"/>
                <a:cs typeface="Calibri" panose="020F0502020204030204" pitchFamily="34" charset="0"/>
              </a:rPr>
              <a:t>T </a:t>
            </a:r>
            <a:r>
              <a:rPr lang="en-US" dirty="0">
                <a:latin typeface="Calibri" panose="020F0502020204030204" pitchFamily="34" charset="0"/>
                <a:ea typeface="Calibri" panose="020F0502020204030204" pitchFamily="34" charset="0"/>
                <a:cs typeface="Calibri" panose="020F0502020204030204" pitchFamily="34" charset="0"/>
              </a:rPr>
              <a:t>contra </a:t>
            </a:r>
            <a:r>
              <a:rPr lang="en-US" dirty="0" err="1">
                <a:latin typeface="Calibri" panose="020F0502020204030204" pitchFamily="34" charset="0"/>
                <a:ea typeface="Calibri" panose="020F0502020204030204" pitchFamily="34" charset="0"/>
                <a:cs typeface="Calibri" panose="020F0502020204030204" pitchFamily="34" charset="0"/>
              </a:rPr>
              <a:t>cualquier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otro</a:t>
            </a:r>
            <a:r>
              <a:rPr lang="en-US" dirty="0">
                <a:latin typeface="Calibri" panose="020F0502020204030204" pitchFamily="34" charset="0"/>
                <a:ea typeface="Calibri" panose="020F0502020204030204" pitchFamily="34" charset="0"/>
                <a:cs typeface="Calibri" panose="020F0502020204030204" pitchFamily="34" charset="0"/>
              </a:rPr>
              <a:t> sin </a:t>
            </a:r>
            <a:r>
              <a:rPr lang="en-US" dirty="0" err="1">
                <a:latin typeface="Calibri" panose="020F0502020204030204" pitchFamily="34" charset="0"/>
                <a:ea typeface="Calibri" panose="020F0502020204030204" pitchFamily="34" charset="0"/>
                <a:cs typeface="Calibri" panose="020F0502020204030204" pitchFamily="34" charset="0"/>
              </a:rPr>
              <a:t>necesidad</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presentar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ninguna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evidencia</a:t>
            </a:r>
            <a:r>
              <a:rPr lang="en-US" i="1"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Además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proceso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consiste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simplemente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revisar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caso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decretar</a:t>
            </a:r>
            <a:r>
              <a:rPr lang="en-US" dirty="0">
                <a:latin typeface="Calibri" panose="020F0502020204030204" pitchFamily="34" charset="0"/>
                <a:ea typeface="Calibri" panose="020F0502020204030204" pitchFamily="34" charset="0"/>
                <a:cs typeface="Calibri" panose="020F0502020204030204" pitchFamily="34" charset="0"/>
              </a:rPr>
              <a:t> culpable al </a:t>
            </a:r>
            <a:r>
              <a:rPr lang="en-US" dirty="0" err="1">
                <a:latin typeface="Calibri" panose="020F0502020204030204" pitchFamily="34" charset="0"/>
                <a:ea typeface="Calibri" panose="020F0502020204030204" pitchFamily="34" charset="0"/>
                <a:cs typeface="Calibri" panose="020F0502020204030204" pitchFamily="34" charset="0"/>
              </a:rPr>
              <a:t>acusado</a:t>
            </a:r>
            <a:r>
              <a:rPr lang="en-US" dirty="0">
                <a:latin typeface="Calibri" panose="020F0502020204030204" pitchFamily="34" charset="0"/>
                <a:ea typeface="Calibri" panose="020F0502020204030204" pitchFamily="34" charset="0"/>
                <a:cs typeface="Calibri" panose="020F0502020204030204" pitchFamily="34" charset="0"/>
              </a:rPr>
              <a:t> y </a:t>
            </a:r>
            <a:r>
              <a:rPr lang="en-US" dirty="0" err="1">
                <a:latin typeface="Calibri" panose="020F0502020204030204" pitchFamily="34" charset="0"/>
                <a:ea typeface="Calibri" panose="020F0502020204030204" pitchFamily="34" charset="0"/>
                <a:cs typeface="Calibri" panose="020F0502020204030204" pitchFamily="34" charset="0"/>
              </a:rPr>
              <a:t>condenarlo</a:t>
            </a:r>
            <a:r>
              <a:rPr lang="en-US" dirty="0">
                <a:latin typeface="Calibri" panose="020F0502020204030204" pitchFamily="34" charset="0"/>
                <a:ea typeface="Calibri" panose="020F0502020204030204" pitchFamily="34" charset="0"/>
                <a:cs typeface="Calibri" panose="020F0502020204030204" pitchFamily="34" charset="0"/>
              </a:rPr>
              <a:t> a </a:t>
            </a:r>
            <a:r>
              <a:rPr lang="en-US" dirty="0" err="1">
                <a:latin typeface="Calibri" panose="020F0502020204030204" pitchFamily="34" charset="0"/>
                <a:ea typeface="Calibri" panose="020F0502020204030204" pitchFamily="34" charset="0"/>
                <a:cs typeface="Calibri" panose="020F0502020204030204" pitchFamily="34" charset="0"/>
              </a:rPr>
              <a:t>muerte</a:t>
            </a:r>
            <a:r>
              <a:rPr lang="en-US" dirty="0">
                <a:latin typeface="Calibri" panose="020F0502020204030204" pitchFamily="34" charset="0"/>
                <a:ea typeface="Calibri" panose="020F0502020204030204" pitchFamily="34" charset="0"/>
                <a:cs typeface="Calibri" panose="020F0502020204030204" pitchFamily="34" charset="0"/>
              </a:rPr>
              <a:t>. </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86359" algn="l" rtl="0">
              <a:lnSpc>
                <a:spcPct val="110000"/>
              </a:lnSpc>
              <a:spcBef>
                <a:spcPts val="1000"/>
              </a:spcBef>
              <a:spcAft>
                <a:spcPts val="0"/>
              </a:spcAft>
              <a:buSzPts val="2240"/>
              <a:buFont typeface="Noto Sans Symbols"/>
              <a:buNone/>
            </a:pPr>
            <a:endParaRPr i="1"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1000"/>
              </a:spcBef>
              <a:spcAft>
                <a:spcPts val="0"/>
              </a:spcAft>
              <a:buSzPts val="2240"/>
              <a:buNone/>
            </a:pPr>
            <a:r>
              <a:rPr lang="en-US" b="1" dirty="0">
                <a:latin typeface="Calibri" panose="020F0502020204030204" pitchFamily="34" charset="0"/>
                <a:ea typeface="Calibri" panose="020F0502020204030204" pitchFamily="34" charset="0"/>
                <a:cs typeface="Calibri" panose="020F0502020204030204" pitchFamily="34" charset="0"/>
              </a:rPr>
              <a:t>¿El </a:t>
            </a:r>
            <a:r>
              <a:rPr lang="en-US" b="1" dirty="0" err="1">
                <a:latin typeface="Calibri" panose="020F0502020204030204" pitchFamily="34" charset="0"/>
                <a:ea typeface="Calibri" panose="020F0502020204030204" pitchFamily="34" charset="0"/>
                <a:cs typeface="Calibri" panose="020F0502020204030204" pitchFamily="34" charset="0"/>
              </a:rPr>
              <a:t>sistema</a:t>
            </a:r>
            <a:r>
              <a:rPr lang="en-US" b="1" dirty="0">
                <a:latin typeface="Calibri" panose="020F0502020204030204" pitchFamily="34" charset="0"/>
                <a:ea typeface="Calibri" panose="020F0502020204030204" pitchFamily="34" charset="0"/>
                <a:cs typeface="Calibri" panose="020F0502020204030204" pitchFamily="34" charset="0"/>
              </a:rPr>
              <a:t> penal </a:t>
            </a:r>
            <a:r>
              <a:rPr lang="en-US" b="1" dirty="0" err="1">
                <a:latin typeface="Calibri" panose="020F0502020204030204" pitchFamily="34" charset="0"/>
                <a:ea typeface="Calibri" panose="020F0502020204030204" pitchFamily="34" charset="0"/>
                <a:cs typeface="Calibri" panose="020F0502020204030204" pitchFamily="34" charset="0"/>
              </a:rPr>
              <a:t>peruano</a:t>
            </a:r>
            <a:r>
              <a:rPr lang="en-US" b="1" dirty="0">
                <a:latin typeface="Calibri" panose="020F0502020204030204" pitchFamily="34" charset="0"/>
                <a:ea typeface="Calibri" panose="020F0502020204030204" pitchFamily="34" charset="0"/>
                <a:cs typeface="Calibri" panose="020F0502020204030204" pitchFamily="34" charset="0"/>
              </a:rPr>
              <a:t> es </a:t>
            </a:r>
            <a:r>
              <a:rPr lang="en-US" b="1" dirty="0" err="1">
                <a:latin typeface="Calibri" panose="020F0502020204030204" pitchFamily="34" charset="0"/>
                <a:ea typeface="Calibri" panose="020F0502020204030204" pitchFamily="34" charset="0"/>
                <a:cs typeface="Calibri" panose="020F0502020204030204" pitchFamily="34" charset="0"/>
              </a:rPr>
              <a:t>mejor</a:t>
            </a:r>
            <a:r>
              <a:rPr lang="en-US" b="1" dirty="0">
                <a:latin typeface="Calibri" panose="020F0502020204030204" pitchFamily="34" charset="0"/>
                <a:ea typeface="Calibri" panose="020F0502020204030204" pitchFamily="34" charset="0"/>
                <a:cs typeface="Calibri" panose="020F0502020204030204" pitchFamily="34" charset="0"/>
              </a:rPr>
              <a:t> que </a:t>
            </a:r>
            <a:r>
              <a:rPr lang="en-US" b="1" dirty="0" err="1">
                <a:latin typeface="Calibri" panose="020F0502020204030204" pitchFamily="34" charset="0"/>
                <a:ea typeface="Calibri" panose="020F0502020204030204" pitchFamily="34" charset="0"/>
                <a:cs typeface="Calibri" panose="020F0502020204030204" pitchFamily="34" charset="0"/>
              </a:rPr>
              <a:t>el</a:t>
            </a:r>
            <a:r>
              <a:rPr lang="en-US" b="1" dirty="0">
                <a:latin typeface="Calibri" panose="020F0502020204030204" pitchFamily="34" charset="0"/>
                <a:ea typeface="Calibri" panose="020F0502020204030204" pitchFamily="34" charset="0"/>
                <a:cs typeface="Calibri" panose="020F0502020204030204" pitchFamily="34" charset="0"/>
              </a:rPr>
              <a:t> que </a:t>
            </a:r>
            <a:r>
              <a:rPr lang="en-US" b="1" dirty="0" err="1">
                <a:latin typeface="Calibri" panose="020F0502020204030204" pitchFamily="34" charset="0"/>
                <a:ea typeface="Calibri" panose="020F0502020204030204" pitchFamily="34" charset="0"/>
                <a:cs typeface="Calibri" panose="020F0502020204030204" pitchFamily="34" charset="0"/>
              </a:rPr>
              <a:t>tiene</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el</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país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i="1" dirty="0">
                <a:latin typeface="Calibri" panose="020F0502020204030204" pitchFamily="34" charset="0"/>
                <a:ea typeface="Calibri" panose="020F0502020204030204" pitchFamily="34" charset="0"/>
                <a:cs typeface="Calibri" panose="020F0502020204030204" pitchFamily="34" charset="0"/>
              </a:rPr>
              <a:t>T</a:t>
            </a:r>
            <a:r>
              <a:rPr lang="en-US" b="1" dirty="0">
                <a:latin typeface="Calibri" panose="020F0502020204030204" pitchFamily="34" charset="0"/>
                <a:ea typeface="Calibri" panose="020F0502020204030204" pitchFamily="34" charset="0"/>
                <a:cs typeface="Calibri" panose="020F0502020204030204" pitchFamily="34" charset="0"/>
              </a:rPr>
              <a:t>?</a:t>
            </a:r>
            <a:endParaRPr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4816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5"/>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Dos sentidos de moral</a:t>
            </a:r>
            <a:endParaRPr/>
          </a:p>
        </p:txBody>
      </p:sp>
      <p:sp>
        <p:nvSpPr>
          <p:cNvPr id="118" name="Google Shape;118;p5"/>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228600" lvl="0" indent="0" algn="l" rtl="0">
              <a:lnSpc>
                <a:spcPct val="110000"/>
              </a:lnSpc>
              <a:spcBef>
                <a:spcPts val="1000"/>
              </a:spcBef>
              <a:spcAft>
                <a:spcPts val="0"/>
              </a:spcAft>
              <a:buSzPts val="2240"/>
              <a:buNone/>
            </a:pPr>
            <a:r>
              <a:rPr lang="en-US" dirty="0" err="1">
                <a:latin typeface="Calibri" panose="020F0502020204030204" pitchFamily="34" charset="0"/>
                <a:ea typeface="Calibri" panose="020F0502020204030204" pitchFamily="34" charset="0"/>
                <a:cs typeface="Calibri" panose="020F0502020204030204" pitchFamily="34" charset="0"/>
              </a:rPr>
              <a:t>Propuestos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Russ Shafer-Landau (2018): </a:t>
            </a:r>
          </a:p>
          <a:p>
            <a:pPr marL="228600" lvl="0" indent="0" algn="l" rtl="0">
              <a:lnSpc>
                <a:spcPct val="110000"/>
              </a:lnSpc>
              <a:spcBef>
                <a:spcPts val="1000"/>
              </a:spcBef>
              <a:spcAft>
                <a:spcPts val="0"/>
              </a:spcAft>
              <a:buSzPts val="2240"/>
              <a:buNone/>
            </a:pPr>
            <a:endParaRPr dirty="0">
              <a:latin typeface="Calibri" panose="020F0502020204030204" pitchFamily="34" charset="0"/>
              <a:ea typeface="Calibri" panose="020F0502020204030204" pitchFamily="34" charset="0"/>
              <a:cs typeface="Calibri" panose="020F0502020204030204" pitchFamily="34" charset="0"/>
            </a:endParaRPr>
          </a:p>
          <a:p>
            <a:pPr marL="685800" lvl="1" indent="-228600" algn="l" rtl="0">
              <a:lnSpc>
                <a:spcPct val="110000"/>
              </a:lnSpc>
              <a:spcBef>
                <a:spcPts val="500"/>
              </a:spcBef>
              <a:spcAft>
                <a:spcPts val="0"/>
              </a:spcAft>
              <a:buSzPts val="1920"/>
              <a:buChar char="▪"/>
            </a:pPr>
            <a:r>
              <a:rPr lang="en-US" dirty="0">
                <a:latin typeface="Calibri" panose="020F0502020204030204" pitchFamily="34" charset="0"/>
                <a:ea typeface="Calibri" panose="020F0502020204030204" pitchFamily="34" charset="0"/>
                <a:cs typeface="Calibri" panose="020F0502020204030204" pitchFamily="34" charset="0"/>
              </a:rPr>
              <a:t>Moral </a:t>
            </a:r>
            <a:r>
              <a:rPr lang="en-US" dirty="0" err="1">
                <a:latin typeface="Calibri" panose="020F0502020204030204" pitchFamily="34" charset="0"/>
                <a:ea typeface="Calibri" panose="020F0502020204030204" pitchFamily="34" charset="0"/>
                <a:cs typeface="Calibri" panose="020F0502020204030204" pitchFamily="34" charset="0"/>
              </a:rPr>
              <a:t>convencional</a:t>
            </a:r>
            <a:endParaRPr dirty="0">
              <a:latin typeface="Calibri" panose="020F0502020204030204" pitchFamily="34" charset="0"/>
              <a:ea typeface="Calibri" panose="020F0502020204030204" pitchFamily="34" charset="0"/>
              <a:cs typeface="Calibri" panose="020F0502020204030204" pitchFamily="34" charset="0"/>
            </a:endParaRPr>
          </a:p>
          <a:p>
            <a:pPr marL="685800" lvl="1" indent="-228600" algn="l" rtl="0">
              <a:lnSpc>
                <a:spcPct val="110000"/>
              </a:lnSpc>
              <a:spcBef>
                <a:spcPts val="500"/>
              </a:spcBef>
              <a:spcAft>
                <a:spcPts val="0"/>
              </a:spcAft>
              <a:buSzPts val="192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685800" lvl="1" indent="-228600" algn="l" rtl="0">
              <a:lnSpc>
                <a:spcPct val="110000"/>
              </a:lnSpc>
              <a:spcBef>
                <a:spcPts val="500"/>
              </a:spcBef>
              <a:spcAft>
                <a:spcPts val="0"/>
              </a:spcAft>
              <a:buSzPts val="1920"/>
              <a:buChar char="▪"/>
            </a:pPr>
            <a:r>
              <a:rPr lang="en-US" dirty="0">
                <a:latin typeface="Calibri" panose="020F0502020204030204" pitchFamily="34" charset="0"/>
                <a:ea typeface="Calibri" panose="020F0502020204030204" pitchFamily="34" charset="0"/>
                <a:cs typeface="Calibri" panose="020F0502020204030204" pitchFamily="34" charset="0"/>
              </a:rPr>
              <a:t>Moral </a:t>
            </a:r>
            <a:r>
              <a:rPr lang="en-US" dirty="0" err="1">
                <a:latin typeface="Calibri" panose="020F0502020204030204" pitchFamily="34" charset="0"/>
                <a:ea typeface="Calibri" panose="020F0502020204030204" pitchFamily="34" charset="0"/>
                <a:cs typeface="Calibri" panose="020F0502020204030204" pitchFamily="34" charset="0"/>
              </a:rPr>
              <a:t>crítica</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86359" algn="l" rtl="0">
              <a:lnSpc>
                <a:spcPct val="110000"/>
              </a:lnSpc>
              <a:spcBef>
                <a:spcPts val="1000"/>
              </a:spcBef>
              <a:spcAft>
                <a:spcPts val="0"/>
              </a:spcAft>
              <a:buSzPts val="2240"/>
              <a:buFont typeface="Noto Sans Symbols"/>
              <a:buNone/>
            </a:pPr>
            <a:endParaRPr dirty="0"/>
          </a:p>
          <a:p>
            <a:pPr marL="457200" lvl="0" indent="-86359" algn="l" rtl="0">
              <a:lnSpc>
                <a:spcPct val="110000"/>
              </a:lnSpc>
              <a:spcBef>
                <a:spcPts val="1000"/>
              </a:spcBef>
              <a:spcAft>
                <a:spcPts val="0"/>
              </a:spcAft>
              <a:buSzPts val="2240"/>
              <a:buFont typeface="Noto Sans Symbols"/>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6"/>
          <p:cNvSpPr txBox="1">
            <a:spLocks noGrp="1"/>
          </p:cNvSpPr>
          <p:nvPr>
            <p:ph type="title"/>
          </p:nvPr>
        </p:nvSpPr>
        <p:spPr>
          <a:xfrm>
            <a:off x="849775"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dirty="0"/>
              <a:t>Moral </a:t>
            </a:r>
            <a:r>
              <a:rPr lang="en-US" dirty="0" err="1"/>
              <a:t>convencional</a:t>
            </a:r>
            <a:endParaRPr dirty="0"/>
          </a:p>
        </p:txBody>
      </p:sp>
      <p:sp>
        <p:nvSpPr>
          <p:cNvPr id="124" name="Google Shape;124;p6"/>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fontScale="92500" lnSpcReduction="20000"/>
          </a:bodyPr>
          <a:lstStyle/>
          <a:p>
            <a:pPr marL="228600" lvl="0" indent="0" algn="just" rtl="0">
              <a:lnSpc>
                <a:spcPct val="110000"/>
              </a:lnSpc>
              <a:spcBef>
                <a:spcPts val="0"/>
              </a:spcBef>
              <a:spcAft>
                <a:spcPts val="0"/>
              </a:spcAft>
              <a:buSzPct val="80000"/>
              <a:buNone/>
            </a:pPr>
            <a:r>
              <a:rPr lang="en-US" dirty="0">
                <a:latin typeface="Calibri" panose="020F0502020204030204" pitchFamily="34" charset="0"/>
                <a:ea typeface="Calibri" panose="020F0502020204030204" pitchFamily="34" charset="0"/>
                <a:cs typeface="Calibri" panose="020F0502020204030204" pitchFamily="34" charset="0"/>
              </a:rPr>
              <a:t>Conjunto de </a:t>
            </a:r>
            <a:r>
              <a:rPr lang="en-US" dirty="0" err="1">
                <a:latin typeface="Calibri" panose="020F0502020204030204" pitchFamily="34" charset="0"/>
                <a:ea typeface="Calibri" panose="020F0502020204030204" pitchFamily="34" charset="0"/>
                <a:cs typeface="Calibri" panose="020F0502020204030204" pitchFamily="34" charset="0"/>
              </a:rPr>
              <a:t>reglas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principios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valores</a:t>
            </a:r>
            <a:r>
              <a:rPr lang="en-US" dirty="0">
                <a:latin typeface="Calibri" panose="020F0502020204030204" pitchFamily="34" charset="0"/>
                <a:ea typeface="Calibri" panose="020F0502020204030204" pitchFamily="34" charset="0"/>
                <a:cs typeface="Calibri" panose="020F0502020204030204" pitchFamily="34" charset="0"/>
              </a:rPr>
              <a:t> e </a:t>
            </a:r>
            <a:r>
              <a:rPr lang="en-US" dirty="0" err="1">
                <a:latin typeface="Calibri" panose="020F0502020204030204" pitchFamily="34" charset="0"/>
                <a:ea typeface="Calibri" panose="020F0502020204030204" pitchFamily="34" charset="0"/>
                <a:cs typeface="Calibri" panose="020F0502020204030204" pitchFamily="34" charset="0"/>
              </a:rPr>
              <a:t>ideales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ampliamente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aceptados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creados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y para </a:t>
            </a:r>
            <a:r>
              <a:rPr lang="en-US" dirty="0" err="1">
                <a:latin typeface="Calibri" panose="020F0502020204030204" pitchFamily="34" charset="0"/>
                <a:ea typeface="Calibri" panose="020F0502020204030204" pitchFamily="34" charset="0"/>
                <a:cs typeface="Calibri" panose="020F0502020204030204" pitchFamily="34" charset="0"/>
              </a:rPr>
              <a:t>seres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humanos</a:t>
            </a:r>
            <a:r>
              <a:rPr lang="en-US" dirty="0">
                <a:latin typeface="Calibri" panose="020F0502020204030204" pitchFamily="34" charset="0"/>
                <a:ea typeface="Calibri" panose="020F0502020204030204" pitchFamily="34" charset="0"/>
                <a:cs typeface="Calibri" panose="020F0502020204030204" pitchFamily="34" charset="0"/>
              </a:rPr>
              <a:t>, y que </a:t>
            </a:r>
            <a:r>
              <a:rPr lang="en-US" dirty="0" err="1">
                <a:latin typeface="Calibri" panose="020F0502020204030204" pitchFamily="34" charset="0"/>
                <a:ea typeface="Calibri" panose="020F0502020204030204" pitchFamily="34" charset="0"/>
                <a:cs typeface="Calibri" panose="020F0502020204030204" pitchFamily="34" charset="0"/>
              </a:rPr>
              <a:t>miembros</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una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cultura</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sociedad</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usan</a:t>
            </a:r>
            <a:r>
              <a:rPr lang="en-US" dirty="0">
                <a:latin typeface="Calibri" panose="020F0502020204030204" pitchFamily="34" charset="0"/>
                <a:ea typeface="Calibri" panose="020F0502020204030204" pitchFamily="34" charset="0"/>
                <a:cs typeface="Calibri" panose="020F0502020204030204" pitchFamily="34" charset="0"/>
              </a:rPr>
              <a:t> para </a:t>
            </a:r>
            <a:r>
              <a:rPr lang="en-US" dirty="0" err="1">
                <a:latin typeface="Calibri" panose="020F0502020204030204" pitchFamily="34" charset="0"/>
                <a:ea typeface="Calibri" panose="020F0502020204030204" pitchFamily="34" charset="0"/>
                <a:cs typeface="Calibri" panose="020F0502020204030204" pitchFamily="34" charset="0"/>
              </a:rPr>
              <a:t>gobernar</a:t>
            </a:r>
            <a:r>
              <a:rPr lang="en-US" dirty="0">
                <a:latin typeface="Calibri" panose="020F0502020204030204" pitchFamily="34" charset="0"/>
                <a:ea typeface="Calibri" panose="020F0502020204030204" pitchFamily="34" charset="0"/>
                <a:cs typeface="Calibri" panose="020F0502020204030204" pitchFamily="34" charset="0"/>
              </a:rPr>
              <a:t> sus </a:t>
            </a:r>
            <a:r>
              <a:rPr lang="en-US" dirty="0" err="1">
                <a:latin typeface="Calibri" panose="020F0502020204030204" pitchFamily="34" charset="0"/>
                <a:ea typeface="Calibri" panose="020F0502020204030204" pitchFamily="34" charset="0"/>
                <a:cs typeface="Calibri" panose="020F0502020204030204" pitchFamily="34" charset="0"/>
              </a:rPr>
              <a:t>vidas</a:t>
            </a:r>
            <a:r>
              <a:rPr lang="en-US" dirty="0">
                <a:latin typeface="Calibri" panose="020F0502020204030204" pitchFamily="34" charset="0"/>
                <a:ea typeface="Calibri" panose="020F0502020204030204" pitchFamily="34" charset="0"/>
                <a:cs typeface="Calibri" panose="020F0502020204030204" pitchFamily="34" charset="0"/>
              </a:rPr>
              <a:t> y para </a:t>
            </a:r>
            <a:r>
              <a:rPr lang="en-US" dirty="0" err="1">
                <a:latin typeface="Calibri" panose="020F0502020204030204" pitchFamily="34" charset="0"/>
                <a:ea typeface="Calibri" panose="020F0502020204030204" pitchFamily="34" charset="0"/>
                <a:cs typeface="Calibri" panose="020F0502020204030204" pitchFamily="34" charset="0"/>
              </a:rPr>
              <a:t>evaluar</a:t>
            </a:r>
            <a:r>
              <a:rPr lang="en-US" dirty="0">
                <a:latin typeface="Calibri" panose="020F0502020204030204" pitchFamily="34" charset="0"/>
                <a:ea typeface="Calibri" panose="020F0502020204030204" pitchFamily="34" charset="0"/>
                <a:cs typeface="Calibri" panose="020F0502020204030204" pitchFamily="34" charset="0"/>
              </a:rPr>
              <a:t> las </a:t>
            </a:r>
            <a:r>
              <a:rPr lang="en-US" dirty="0" err="1">
                <a:latin typeface="Calibri" panose="020F0502020204030204" pitchFamily="34" charset="0"/>
                <a:ea typeface="Calibri" panose="020F0502020204030204" pitchFamily="34" charset="0"/>
                <a:cs typeface="Calibri" panose="020F0502020204030204" pitchFamily="34" charset="0"/>
              </a:rPr>
              <a:t>acciones</a:t>
            </a:r>
            <a:r>
              <a:rPr lang="en-US" dirty="0">
                <a:latin typeface="Calibri" panose="020F0502020204030204" pitchFamily="34" charset="0"/>
                <a:ea typeface="Calibri" panose="020F0502020204030204" pitchFamily="34" charset="0"/>
                <a:cs typeface="Calibri" panose="020F0502020204030204" pitchFamily="34" charset="0"/>
              </a:rPr>
              <a:t> y </a:t>
            </a:r>
            <a:r>
              <a:rPr lang="en-US" dirty="0" err="1">
                <a:latin typeface="Calibri" panose="020F0502020204030204" pitchFamily="34" charset="0"/>
                <a:ea typeface="Calibri" panose="020F0502020204030204" pitchFamily="34" charset="0"/>
                <a:cs typeface="Calibri" panose="020F0502020204030204" pitchFamily="34" charset="0"/>
              </a:rPr>
              <a:t>motivaciones</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otros</a:t>
            </a:r>
            <a:r>
              <a:rPr lang="en-US" dirty="0">
                <a:latin typeface="Calibri" panose="020F0502020204030204" pitchFamily="34" charset="0"/>
                <a:ea typeface="Calibri" panose="020F0502020204030204" pitchFamily="34" charset="0"/>
                <a:cs typeface="Calibri" panose="020F0502020204030204" pitchFamily="34" charset="0"/>
              </a:rPr>
              <a:t>.” (Shafer-Landau, 2018: 3) </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150368" algn="just" rtl="0">
              <a:lnSpc>
                <a:spcPct val="110000"/>
              </a:lnSpc>
              <a:spcBef>
                <a:spcPts val="1000"/>
              </a:spcBef>
              <a:spcAft>
                <a:spcPts val="0"/>
              </a:spcAft>
              <a:buSzPct val="80000"/>
              <a:buNone/>
            </a:pPr>
            <a:endParaRPr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a:t>
            </a:r>
            <a:r>
              <a:rPr lang="en-US" b="1" dirty="0" err="1">
                <a:latin typeface="Calibri" panose="020F0502020204030204" pitchFamily="34" charset="0"/>
                <a:ea typeface="Calibri" panose="020F0502020204030204" pitchFamily="34" charset="0"/>
                <a:cs typeface="Calibri" panose="020F0502020204030204" pitchFamily="34" charset="0"/>
              </a:rPr>
              <a:t>Qué</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tipo</a:t>
            </a:r>
            <a:r>
              <a:rPr lang="en-US" b="1" dirty="0">
                <a:latin typeface="Calibri" panose="020F0502020204030204" pitchFamily="34" charset="0"/>
                <a:ea typeface="Calibri" panose="020F0502020204030204" pitchFamily="34" charset="0"/>
                <a:cs typeface="Calibri" panose="020F0502020204030204" pitchFamily="34" charset="0"/>
              </a:rPr>
              <a:t> de </a:t>
            </a:r>
            <a:r>
              <a:rPr lang="en-US" b="1" dirty="0" err="1">
                <a:latin typeface="Calibri" panose="020F0502020204030204" pitchFamily="34" charset="0"/>
                <a:ea typeface="Calibri" panose="020F0502020204030204" pitchFamily="34" charset="0"/>
                <a:cs typeface="Calibri" panose="020F0502020204030204" pitchFamily="34" charset="0"/>
              </a:rPr>
              <a:t>elementos</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conforman</a:t>
            </a:r>
            <a:r>
              <a:rPr lang="en-US" b="1" dirty="0">
                <a:latin typeface="Calibri" panose="020F0502020204030204" pitchFamily="34" charset="0"/>
                <a:ea typeface="Calibri" panose="020F0502020204030204" pitchFamily="34" charset="0"/>
                <a:cs typeface="Calibri" panose="020F0502020204030204" pitchFamily="34" charset="0"/>
              </a:rPr>
              <a:t> la moral </a:t>
            </a:r>
            <a:r>
              <a:rPr lang="en-US" b="1" dirty="0" err="1">
                <a:latin typeface="Calibri" panose="020F0502020204030204" pitchFamily="34" charset="0"/>
                <a:ea typeface="Calibri" panose="020F0502020204030204" pitchFamily="34" charset="0"/>
                <a:cs typeface="Calibri" panose="020F0502020204030204" pitchFamily="34" charset="0"/>
              </a:rPr>
              <a:t>convencional</a:t>
            </a:r>
            <a:r>
              <a:rPr lang="en-US" b="1" dirty="0">
                <a:latin typeface="Calibri" panose="020F0502020204030204" pitchFamily="34" charset="0"/>
                <a:ea typeface="Calibri" panose="020F0502020204030204" pitchFamily="34" charset="0"/>
                <a:cs typeface="Calibri" panose="020F0502020204030204" pitchFamily="34" charset="0"/>
              </a:rPr>
              <a:t>?</a:t>
            </a:r>
            <a:endParaRPr dirty="0">
              <a:latin typeface="Calibri" panose="020F0502020204030204" pitchFamily="34" charset="0"/>
              <a:ea typeface="Calibri" panose="020F0502020204030204" pitchFamily="34" charset="0"/>
              <a:cs typeface="Calibri" panose="020F0502020204030204" pitchFamily="34" charset="0"/>
            </a:endParaRPr>
          </a:p>
          <a:p>
            <a:pPr marL="685800" lvl="1" indent="-228600" algn="just" rtl="0">
              <a:lnSpc>
                <a:spcPct val="110000"/>
              </a:lnSpc>
              <a:spcBef>
                <a:spcPts val="500"/>
              </a:spcBef>
              <a:spcAft>
                <a:spcPts val="0"/>
              </a:spcAft>
              <a:buSzPct val="80000"/>
              <a:buChar char="▪"/>
            </a:pPr>
            <a:r>
              <a:rPr lang="en-US" dirty="0" err="1">
                <a:latin typeface="Calibri" panose="020F0502020204030204" pitchFamily="34" charset="0"/>
                <a:ea typeface="Calibri" panose="020F0502020204030204" pitchFamily="34" charset="0"/>
                <a:cs typeface="Calibri" panose="020F0502020204030204" pitchFamily="34" charset="0"/>
              </a:rPr>
              <a:t>Normas</a:t>
            </a:r>
            <a:r>
              <a:rPr lang="en-US" dirty="0">
                <a:latin typeface="Calibri" panose="020F0502020204030204" pitchFamily="34" charset="0"/>
                <a:ea typeface="Calibri" panose="020F0502020204030204" pitchFamily="34" charset="0"/>
                <a:cs typeface="Calibri" panose="020F0502020204030204" pitchFamily="34" charset="0"/>
              </a:rPr>
              <a:t> que </a:t>
            </a:r>
            <a:r>
              <a:rPr lang="en-US" dirty="0" err="1">
                <a:latin typeface="Calibri" panose="020F0502020204030204" pitchFamily="34" charset="0"/>
                <a:ea typeface="Calibri" panose="020F0502020204030204" pitchFamily="34" charset="0"/>
                <a:cs typeface="Calibri" panose="020F0502020204030204" pitchFamily="34" charset="0"/>
              </a:rPr>
              <a:t>debemos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respetar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nuestras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relaciones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sociales</a:t>
            </a:r>
            <a:endParaRPr lang="en-US" dirty="0">
              <a:latin typeface="Calibri" panose="020F0502020204030204" pitchFamily="34" charset="0"/>
              <a:ea typeface="Calibri" panose="020F0502020204030204" pitchFamily="34" charset="0"/>
              <a:cs typeface="Calibri" panose="020F0502020204030204" pitchFamily="34" charset="0"/>
            </a:endParaRPr>
          </a:p>
          <a:p>
            <a:pPr marL="685800" lvl="1" indent="-228600" algn="just">
              <a:buSzPct val="80000"/>
            </a:pPr>
            <a:r>
              <a:rPr lang="es-ES" dirty="0">
                <a:latin typeface="Calibri" panose="020F0502020204030204" pitchFamily="34" charset="0"/>
                <a:ea typeface="Calibri" panose="020F0502020204030204" pitchFamily="34" charset="0"/>
                <a:cs typeface="Calibri" panose="020F0502020204030204" pitchFamily="34" charset="0"/>
              </a:rPr>
              <a:t>Rasgos admirables y deplorables del carácter</a:t>
            </a:r>
          </a:p>
          <a:p>
            <a:pPr marL="685800" lvl="1" indent="-228600" algn="just">
              <a:buSzPct val="80000"/>
            </a:pPr>
            <a:r>
              <a:rPr lang="es-ES" dirty="0">
                <a:latin typeface="Calibri" panose="020F0502020204030204" pitchFamily="34" charset="0"/>
                <a:ea typeface="Calibri" panose="020F0502020204030204" pitchFamily="34" charset="0"/>
                <a:cs typeface="Calibri" panose="020F0502020204030204" pitchFamily="34" charset="0"/>
              </a:rPr>
              <a:t>Ideas sobre lo bueno y lo malo</a:t>
            </a:r>
            <a:endParaRPr dirty="0">
              <a:latin typeface="Calibri" panose="020F0502020204030204" pitchFamily="34" charset="0"/>
              <a:ea typeface="Calibri" panose="020F0502020204030204" pitchFamily="34" charset="0"/>
              <a:cs typeface="Calibri" panose="020F0502020204030204" pitchFamily="34" charset="0"/>
            </a:endParaRPr>
          </a:p>
          <a:p>
            <a:pPr marL="685800" lvl="1" indent="-228600" algn="just" rtl="0">
              <a:lnSpc>
                <a:spcPct val="110000"/>
              </a:lnSpc>
              <a:spcBef>
                <a:spcPts val="500"/>
              </a:spcBef>
              <a:spcAft>
                <a:spcPts val="0"/>
              </a:spcAft>
              <a:buSzPct val="80000"/>
              <a:buChar char="▪"/>
            </a:pPr>
            <a:r>
              <a:rPr lang="en-US" dirty="0">
                <a:latin typeface="Calibri" panose="020F0502020204030204" pitchFamily="34" charset="0"/>
                <a:ea typeface="Calibri" panose="020F0502020204030204" pitchFamily="34" charset="0"/>
                <a:cs typeface="Calibri" panose="020F0502020204030204" pitchFamily="34" charset="0"/>
              </a:rPr>
              <a:t>Ideas </a:t>
            </a:r>
            <a:r>
              <a:rPr lang="en-US" dirty="0" err="1">
                <a:latin typeface="Calibri" panose="020F0502020204030204" pitchFamily="34" charset="0"/>
                <a:ea typeface="Calibri" panose="020F0502020204030204" pitchFamily="34" charset="0"/>
                <a:cs typeface="Calibri" panose="020F0502020204030204" pitchFamily="34" charset="0"/>
              </a:rPr>
              <a:t>sobre</a:t>
            </a:r>
            <a:r>
              <a:rPr lang="en-US" dirty="0">
                <a:latin typeface="Calibri" panose="020F0502020204030204" pitchFamily="34" charset="0"/>
                <a:ea typeface="Calibri" panose="020F0502020204030204" pitchFamily="34" charset="0"/>
                <a:cs typeface="Calibri" panose="020F0502020204030204" pitchFamily="34" charset="0"/>
              </a:rPr>
              <a:t> lo que es la </a:t>
            </a:r>
            <a:r>
              <a:rPr lang="en-US" dirty="0" err="1">
                <a:latin typeface="Calibri" panose="020F0502020204030204" pitchFamily="34" charset="0"/>
                <a:ea typeface="Calibri" panose="020F0502020204030204" pitchFamily="34" charset="0"/>
                <a:cs typeface="Calibri" panose="020F0502020204030204" pitchFamily="34" charset="0"/>
              </a:rPr>
              <a:t>vida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buena</a:t>
            </a:r>
            <a:endParaRPr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6"/>
          <p:cNvSpPr txBox="1">
            <a:spLocks noGrp="1"/>
          </p:cNvSpPr>
          <p:nvPr>
            <p:ph type="title"/>
          </p:nvPr>
        </p:nvSpPr>
        <p:spPr>
          <a:xfrm>
            <a:off x="849775"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dirty="0"/>
              <a:t>Moral </a:t>
            </a:r>
            <a:r>
              <a:rPr lang="en-US" dirty="0" err="1"/>
              <a:t>convencional</a:t>
            </a:r>
            <a:endParaRPr dirty="0"/>
          </a:p>
        </p:txBody>
      </p:sp>
      <p:sp>
        <p:nvSpPr>
          <p:cNvPr id="124" name="Google Shape;124;p6"/>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lnSpcReduction="10000"/>
          </a:bodyPr>
          <a:lstStyle/>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a:t>
            </a:r>
            <a:r>
              <a:rPr lang="en-US" b="1" dirty="0" err="1">
                <a:latin typeface="Calibri" panose="020F0502020204030204" pitchFamily="34" charset="0"/>
                <a:ea typeface="Calibri" panose="020F0502020204030204" pitchFamily="34" charset="0"/>
                <a:cs typeface="Calibri" panose="020F0502020204030204" pitchFamily="34" charset="0"/>
              </a:rPr>
              <a:t>Qué</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ciencia</a:t>
            </a:r>
            <a:r>
              <a:rPr lang="en-US" b="1" dirty="0">
                <a:latin typeface="Calibri" panose="020F0502020204030204" pitchFamily="34" charset="0"/>
                <a:ea typeface="Calibri" panose="020F0502020204030204" pitchFamily="34" charset="0"/>
                <a:cs typeface="Calibri" panose="020F0502020204030204" pitchFamily="34" charset="0"/>
              </a:rPr>
              <a:t> </a:t>
            </a:r>
            <a:r>
              <a:rPr lang="en-US" b="1" dirty="0" err="1">
                <a:latin typeface="Calibri" panose="020F0502020204030204" pitchFamily="34" charset="0"/>
                <a:ea typeface="Calibri" panose="020F0502020204030204" pitchFamily="34" charset="0"/>
                <a:cs typeface="Calibri" panose="020F0502020204030204" pitchFamily="34" charset="0"/>
              </a:rPr>
              <a:t>estudia</a:t>
            </a:r>
            <a:r>
              <a:rPr lang="en-US" b="1" dirty="0">
                <a:latin typeface="Calibri" panose="020F0502020204030204" pitchFamily="34" charset="0"/>
                <a:ea typeface="Calibri" panose="020F0502020204030204" pitchFamily="34" charset="0"/>
                <a:cs typeface="Calibri" panose="020F0502020204030204" pitchFamily="34" charset="0"/>
              </a:rPr>
              <a:t> la moral </a:t>
            </a:r>
            <a:r>
              <a:rPr lang="en-US" b="1" dirty="0" err="1">
                <a:latin typeface="Calibri" panose="020F0502020204030204" pitchFamily="34" charset="0"/>
                <a:ea typeface="Calibri" panose="020F0502020204030204" pitchFamily="34" charset="0"/>
                <a:cs typeface="Calibri" panose="020F0502020204030204" pitchFamily="34" charset="0"/>
              </a:rPr>
              <a:t>convencional</a:t>
            </a:r>
            <a:r>
              <a:rPr lang="en-US" b="1" dirty="0">
                <a:latin typeface="Calibri" panose="020F0502020204030204" pitchFamily="34" charset="0"/>
                <a:ea typeface="Calibri" panose="020F0502020204030204" pitchFamily="34" charset="0"/>
                <a:cs typeface="Calibri" panose="020F0502020204030204" pitchFamily="34" charset="0"/>
              </a:rPr>
              <a:t>? </a:t>
            </a:r>
          </a:p>
          <a:p>
            <a:pPr marL="228600" lvl="0" indent="0" algn="just" rtl="0">
              <a:lnSpc>
                <a:spcPct val="110000"/>
              </a:lnSpc>
              <a:spcBef>
                <a:spcPts val="1000"/>
              </a:spcBef>
              <a:spcAft>
                <a:spcPts val="0"/>
              </a:spcAft>
              <a:buSzPct val="80000"/>
              <a:buNone/>
            </a:pPr>
            <a:r>
              <a:rPr lang="en-US" dirty="0">
                <a:latin typeface="Calibri" panose="020F0502020204030204" pitchFamily="34" charset="0"/>
                <a:ea typeface="Calibri" panose="020F0502020204030204" pitchFamily="34" charset="0"/>
                <a:cs typeface="Calibri" panose="020F0502020204030204" pitchFamily="34" charset="0"/>
              </a:rPr>
              <a:t>La </a:t>
            </a:r>
            <a:r>
              <a:rPr lang="en-US" dirty="0" err="1">
                <a:latin typeface="Calibri" panose="020F0502020204030204" pitchFamily="34" charset="0"/>
                <a:ea typeface="Calibri" panose="020F0502020204030204" pitchFamily="34" charset="0"/>
                <a:cs typeface="Calibri" panose="020F0502020204030204" pitchFamily="34" charset="0"/>
              </a:rPr>
              <a:t>antropología</a:t>
            </a:r>
            <a:r>
              <a:rPr lang="en-US" dirty="0">
                <a:latin typeface="Calibri" panose="020F0502020204030204" pitchFamily="34" charset="0"/>
                <a:ea typeface="Calibri" panose="020F0502020204030204" pitchFamily="34" charset="0"/>
                <a:cs typeface="Calibri" panose="020F0502020204030204" pitchFamily="34" charset="0"/>
              </a:rPr>
              <a:t> o la </a:t>
            </a:r>
            <a:r>
              <a:rPr lang="en-US" dirty="0" err="1">
                <a:latin typeface="Calibri" panose="020F0502020204030204" pitchFamily="34" charset="0"/>
                <a:ea typeface="Calibri" panose="020F0502020204030204" pitchFamily="34" charset="0"/>
                <a:cs typeface="Calibri" panose="020F0502020204030204" pitchFamily="34" charset="0"/>
              </a:rPr>
              <a:t>sociología</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228600" algn="just" rtl="0">
              <a:lnSpc>
                <a:spcPct val="110000"/>
              </a:lnSpc>
              <a:spcBef>
                <a:spcPts val="1000"/>
              </a:spcBef>
              <a:spcAft>
                <a:spcPts val="0"/>
              </a:spcAft>
              <a:buSzPct val="80000"/>
              <a:buChar char="▪"/>
            </a:pPr>
            <a:endParaRPr lang="en-US" b="1" dirty="0">
              <a:latin typeface="Calibri" panose="020F0502020204030204" pitchFamily="34" charset="0"/>
              <a:ea typeface="Calibri" panose="020F0502020204030204" pitchFamily="34" charset="0"/>
              <a:cs typeface="Calibri" panose="020F0502020204030204" pitchFamily="34" charset="0"/>
            </a:endParaRPr>
          </a:p>
          <a:p>
            <a:pPr marL="228600" lvl="0" indent="0" algn="just" rtl="0">
              <a:lnSpc>
                <a:spcPct val="110000"/>
              </a:lnSpc>
              <a:spcBef>
                <a:spcPts val="1000"/>
              </a:spcBef>
              <a:spcAft>
                <a:spcPts val="0"/>
              </a:spcAft>
              <a:buSzPct val="80000"/>
              <a:buNone/>
            </a:pPr>
            <a:r>
              <a:rPr lang="en-US" b="1" dirty="0">
                <a:latin typeface="Calibri" panose="020F0502020204030204" pitchFamily="34" charset="0"/>
                <a:ea typeface="Calibri" panose="020F0502020204030204" pitchFamily="34" charset="0"/>
                <a:cs typeface="Calibri" panose="020F0502020204030204" pitchFamily="34" charset="0"/>
              </a:rPr>
              <a:t>¿</a:t>
            </a:r>
            <a:r>
              <a:rPr lang="en-US" b="1" dirty="0" err="1">
                <a:latin typeface="Calibri" panose="020F0502020204030204" pitchFamily="34" charset="0"/>
                <a:ea typeface="Calibri" panose="020F0502020204030204" pitchFamily="34" charset="0"/>
                <a:cs typeface="Calibri" panose="020F0502020204030204" pitchFamily="34" charset="0"/>
              </a:rPr>
              <a:t>Cómo</a:t>
            </a:r>
            <a:r>
              <a:rPr lang="en-US" b="1" dirty="0">
                <a:latin typeface="Calibri" panose="020F0502020204030204" pitchFamily="34" charset="0"/>
                <a:ea typeface="Calibri" panose="020F0502020204030204" pitchFamily="34" charset="0"/>
                <a:cs typeface="Calibri" panose="020F0502020204030204" pitchFamily="34" charset="0"/>
              </a:rPr>
              <a:t> lo </a:t>
            </a:r>
            <a:r>
              <a:rPr lang="en-US" b="1" dirty="0" err="1">
                <a:latin typeface="Calibri" panose="020F0502020204030204" pitchFamily="34" charset="0"/>
                <a:ea typeface="Calibri" panose="020F0502020204030204" pitchFamily="34" charset="0"/>
                <a:cs typeface="Calibri" panose="020F0502020204030204" pitchFamily="34" charset="0"/>
              </a:rPr>
              <a:t>hace</a:t>
            </a:r>
            <a:r>
              <a:rPr lang="en-US" b="1" dirty="0">
                <a:latin typeface="Calibri" panose="020F0502020204030204" pitchFamily="34" charset="0"/>
                <a:ea typeface="Calibri" panose="020F0502020204030204" pitchFamily="34" charset="0"/>
                <a:cs typeface="Calibri" panose="020F0502020204030204" pitchFamily="34" charset="0"/>
              </a:rPr>
              <a:t>?  </a:t>
            </a:r>
          </a:p>
          <a:p>
            <a:pPr marL="228600" lvl="0" indent="0" algn="just" rtl="0">
              <a:lnSpc>
                <a:spcPct val="110000"/>
              </a:lnSpc>
              <a:spcBef>
                <a:spcPts val="1000"/>
              </a:spcBef>
              <a:spcAft>
                <a:spcPts val="0"/>
              </a:spcAft>
              <a:buSzPct val="80000"/>
              <a:buNone/>
            </a:pPr>
            <a:r>
              <a:rPr lang="en-US" dirty="0" err="1">
                <a:latin typeface="Calibri" panose="020F0502020204030204" pitchFamily="34" charset="0"/>
                <a:ea typeface="Calibri" panose="020F0502020204030204" pitchFamily="34" charset="0"/>
                <a:cs typeface="Calibri" panose="020F0502020204030204" pitchFamily="34" charset="0"/>
              </a:rPr>
              <a:t>Utiliza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métodos</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recolección</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información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empírica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sobre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elementos</a:t>
            </a:r>
            <a:r>
              <a:rPr lang="en-US" dirty="0">
                <a:latin typeface="Calibri" panose="020F0502020204030204" pitchFamily="34" charset="0"/>
                <a:ea typeface="Calibri" panose="020F0502020204030204" pitchFamily="34" charset="0"/>
                <a:cs typeface="Calibri" panose="020F0502020204030204" pitchFamily="34" charset="0"/>
              </a:rPr>
              <a:t> de la moral </a:t>
            </a:r>
            <a:r>
              <a:rPr lang="en-US" dirty="0" err="1">
                <a:latin typeface="Calibri" panose="020F0502020204030204" pitchFamily="34" charset="0"/>
                <a:ea typeface="Calibri" panose="020F0502020204030204" pitchFamily="34" charset="0"/>
                <a:cs typeface="Calibri" panose="020F0502020204030204" pitchFamily="34" charset="0"/>
              </a:rPr>
              <a:t>convencional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compartidos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por</a:t>
            </a:r>
            <a:r>
              <a:rPr lang="en-US" dirty="0">
                <a:latin typeface="Calibri" panose="020F0502020204030204" pitchFamily="34" charset="0"/>
                <a:ea typeface="Calibri" panose="020F0502020204030204" pitchFamily="34" charset="0"/>
                <a:cs typeface="Calibri" panose="020F0502020204030204" pitchFamily="34" charset="0"/>
              </a:rPr>
              <a:t> la </a:t>
            </a:r>
            <a:r>
              <a:rPr lang="en-US" dirty="0" err="1">
                <a:latin typeface="Calibri" panose="020F0502020204030204" pitchFamily="34" charset="0"/>
                <a:ea typeface="Calibri" panose="020F0502020204030204" pitchFamily="34" charset="0"/>
                <a:cs typeface="Calibri" panose="020F0502020204030204" pitchFamily="34" charset="0"/>
              </a:rPr>
              <a:t>mayoría</a:t>
            </a:r>
            <a:r>
              <a:rPr lang="en-US" dirty="0">
                <a:latin typeface="Calibri" panose="020F0502020204030204" pitchFamily="34" charset="0"/>
                <a:ea typeface="Calibri" panose="020F0502020204030204" pitchFamily="34" charset="0"/>
                <a:cs typeface="Calibri" panose="020F0502020204030204" pitchFamily="34" charset="0"/>
              </a:rPr>
              <a:t> de personas de un </a:t>
            </a:r>
            <a:r>
              <a:rPr lang="en-US" dirty="0" err="1">
                <a:latin typeface="Calibri" panose="020F0502020204030204" pitchFamily="34" charset="0"/>
                <a:ea typeface="Calibri" panose="020F0502020204030204" pitchFamily="34" charset="0"/>
                <a:cs typeface="Calibri" panose="020F0502020204030204" pitchFamily="34" charset="0"/>
              </a:rPr>
              <a:t>grupo</a:t>
            </a:r>
            <a:r>
              <a:rPr lang="en-US" dirty="0">
                <a:latin typeface="Calibri" panose="020F0502020204030204" pitchFamily="34" charset="0"/>
                <a:ea typeface="Calibri" panose="020F0502020204030204" pitchFamily="34" charset="0"/>
                <a:cs typeface="Calibri" panose="020F0502020204030204" pitchFamily="34" charset="0"/>
              </a:rPr>
              <a:t> social.</a:t>
            </a:r>
            <a:endParaRPr dirty="0">
              <a:latin typeface="Calibri" panose="020F0502020204030204" pitchFamily="34" charset="0"/>
              <a:ea typeface="Calibri" panose="020F0502020204030204" pitchFamily="34" charset="0"/>
              <a:cs typeface="Calibri" panose="020F0502020204030204" pitchFamily="34" charset="0"/>
            </a:endParaRPr>
          </a:p>
          <a:p>
            <a:pPr marL="457200" lvl="0" indent="-150368" algn="just" rtl="0">
              <a:lnSpc>
                <a:spcPct val="110000"/>
              </a:lnSpc>
              <a:spcBef>
                <a:spcPts val="1000"/>
              </a:spcBef>
              <a:spcAft>
                <a:spcPts val="0"/>
              </a:spcAft>
              <a:buSzPct val="80000"/>
              <a:buNone/>
            </a:pPr>
            <a:endParaRPr b="1" dirty="0"/>
          </a:p>
          <a:p>
            <a:pPr marL="685800" lvl="1" indent="-161544" algn="just" rtl="0">
              <a:lnSpc>
                <a:spcPct val="110000"/>
              </a:lnSpc>
              <a:spcBef>
                <a:spcPts val="500"/>
              </a:spcBef>
              <a:spcAft>
                <a:spcPts val="0"/>
              </a:spcAft>
              <a:buSzPct val="80000"/>
              <a:buNone/>
            </a:pPr>
            <a:endParaRPr dirty="0"/>
          </a:p>
          <a:p>
            <a:pPr marL="457200" lvl="0" indent="-150368" algn="l" rtl="0">
              <a:lnSpc>
                <a:spcPct val="110000"/>
              </a:lnSpc>
              <a:spcBef>
                <a:spcPts val="1000"/>
              </a:spcBef>
              <a:spcAft>
                <a:spcPts val="0"/>
              </a:spcAft>
              <a:buSzPct val="80000"/>
              <a:buFont typeface="Noto Sans Symbols"/>
              <a:buNone/>
            </a:pPr>
            <a:endParaRPr dirty="0"/>
          </a:p>
        </p:txBody>
      </p:sp>
    </p:spTree>
    <p:extLst>
      <p:ext uri="{BB962C8B-B14F-4D97-AF65-F5344CB8AC3E}">
        <p14:creationId xmlns:p14="http://schemas.microsoft.com/office/powerpoint/2010/main" val="4147462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7"/>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5"/>
              </a:buClr>
              <a:buSzPts val="5200"/>
              <a:buFont typeface="EB Garamond"/>
              <a:buNone/>
            </a:pPr>
            <a:r>
              <a:rPr lang="en-US"/>
              <a:t>Moral crítica</a:t>
            </a:r>
            <a:endParaRPr/>
          </a:p>
        </p:txBody>
      </p:sp>
      <p:sp>
        <p:nvSpPr>
          <p:cNvPr id="130" name="Google Shape;130;p7"/>
          <p:cNvSpPr txBox="1">
            <a:spLocks noGrp="1"/>
          </p:cNvSpPr>
          <p:nvPr>
            <p:ph type="body" idx="1"/>
          </p:nvPr>
        </p:nvSpPr>
        <p:spPr>
          <a:xfrm>
            <a:off x="838200" y="2178657"/>
            <a:ext cx="10515600" cy="3998306"/>
          </a:xfrm>
          <a:prstGeom prst="rect">
            <a:avLst/>
          </a:prstGeom>
          <a:noFill/>
          <a:ln>
            <a:noFill/>
          </a:ln>
        </p:spPr>
        <p:txBody>
          <a:bodyPr spcFirstLastPara="1" wrap="square" lIns="91425" tIns="45700" rIns="91425" bIns="45700" anchor="t" anchorCtr="0">
            <a:normAutofit/>
          </a:bodyPr>
          <a:lstStyle/>
          <a:p>
            <a:pPr marL="228600" lvl="0" indent="0" algn="l" rtl="0">
              <a:lnSpc>
                <a:spcPct val="110000"/>
              </a:lnSpc>
              <a:spcBef>
                <a:spcPts val="0"/>
              </a:spcBef>
              <a:spcAft>
                <a:spcPts val="0"/>
              </a:spcAft>
              <a:buSzPts val="2240"/>
              <a:buNone/>
            </a:pPr>
            <a:r>
              <a:rPr lang="en-US" dirty="0">
                <a:latin typeface="Calibri" panose="020F0502020204030204" pitchFamily="34" charset="0"/>
                <a:ea typeface="Calibri" panose="020F0502020204030204" pitchFamily="34" charset="0"/>
                <a:cs typeface="Calibri" panose="020F0502020204030204" pitchFamily="34" charset="0"/>
              </a:rPr>
              <a:t>Sistema </a:t>
            </a:r>
            <a:r>
              <a:rPr lang="en-US" dirty="0" err="1">
                <a:latin typeface="Calibri" panose="020F0502020204030204" pitchFamily="34" charset="0"/>
                <a:ea typeface="Calibri" panose="020F0502020204030204" pitchFamily="34" charset="0"/>
                <a:cs typeface="Calibri" panose="020F0502020204030204" pitchFamily="34" charset="0"/>
              </a:rPr>
              <a:t>normativo</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deberes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valoraciones</a:t>
            </a:r>
            <a:r>
              <a:rPr lang="en-US" dirty="0">
                <a:latin typeface="Calibri" panose="020F0502020204030204" pitchFamily="34" charset="0"/>
                <a:ea typeface="Calibri" panose="020F0502020204030204" pitchFamily="34" charset="0"/>
                <a:cs typeface="Calibri" panose="020F0502020204030204" pitchFamily="34" charset="0"/>
              </a:rPr>
              <a:t> y </a:t>
            </a:r>
            <a:r>
              <a:rPr lang="en-US" dirty="0" err="1">
                <a:latin typeface="Calibri" panose="020F0502020204030204" pitchFamily="34" charset="0"/>
                <a:ea typeface="Calibri" panose="020F0502020204030204" pitchFamily="34" charset="0"/>
                <a:cs typeface="Calibri" panose="020F0502020204030204" pitchFamily="34" charset="0"/>
              </a:rPr>
              <a:t>virtudes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morales</a:t>
            </a:r>
            <a:r>
              <a:rPr lang="en-US" dirty="0">
                <a:latin typeface="Calibri" panose="020F0502020204030204" pitchFamily="34" charset="0"/>
                <a:ea typeface="Calibri" panose="020F0502020204030204" pitchFamily="34" charset="0"/>
                <a:cs typeface="Calibri" panose="020F0502020204030204" pitchFamily="34" charset="0"/>
              </a:rPr>
              <a:t> que</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“(1) no se </a:t>
            </a:r>
            <a:r>
              <a:rPr lang="en-US" dirty="0" err="1">
                <a:latin typeface="Calibri" panose="020F0502020204030204" pitchFamily="34" charset="0"/>
                <a:ea typeface="Calibri" panose="020F0502020204030204" pitchFamily="34" charset="0"/>
                <a:cs typeface="Calibri" panose="020F0502020204030204" pitchFamily="34" charset="0"/>
              </a:rPr>
              <a:t>origina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acuerdos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sociales</a:t>
            </a:r>
            <a:endParaRPr lang="en-US"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0"/>
              </a:spcBef>
              <a:spcAft>
                <a:spcPts val="0"/>
              </a:spcAft>
              <a:buSzPts val="2240"/>
              <a:buNone/>
            </a:pP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(2) no </a:t>
            </a:r>
            <a:r>
              <a:rPr lang="en-US" dirty="0" err="1">
                <a:latin typeface="Calibri" panose="020F0502020204030204" pitchFamily="34" charset="0"/>
                <a:ea typeface="Calibri" panose="020F0502020204030204" pitchFamily="34" charset="0"/>
                <a:cs typeface="Calibri" panose="020F0502020204030204" pitchFamily="34" charset="0"/>
              </a:rPr>
              <a:t>está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contaminado</a:t>
            </a:r>
            <a:r>
              <a:rPr lang="en-US" dirty="0">
                <a:latin typeface="Calibri" panose="020F0502020204030204" pitchFamily="34" charset="0"/>
                <a:ea typeface="Calibri" panose="020F0502020204030204" pitchFamily="34" charset="0"/>
                <a:cs typeface="Calibri" panose="020F0502020204030204" pitchFamily="34" charset="0"/>
              </a:rPr>
              <a:t> de </a:t>
            </a:r>
            <a:r>
              <a:rPr lang="en-US" dirty="0" err="1">
                <a:latin typeface="Calibri" panose="020F0502020204030204" pitchFamily="34" charset="0"/>
                <a:ea typeface="Calibri" panose="020F0502020204030204" pitchFamily="34" charset="0"/>
                <a:cs typeface="Calibri" panose="020F0502020204030204" pitchFamily="34" charset="0"/>
              </a:rPr>
              <a:t>creencias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erradas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irracionalidad</a:t>
            </a:r>
            <a:r>
              <a:rPr lang="en-US" dirty="0">
                <a:latin typeface="Calibri" panose="020F0502020204030204" pitchFamily="34" charset="0"/>
                <a:ea typeface="Calibri" panose="020F0502020204030204" pitchFamily="34" charset="0"/>
                <a:cs typeface="Calibri" panose="020F0502020204030204" pitchFamily="34" charset="0"/>
              </a:rPr>
              <a:t> o </a:t>
            </a:r>
            <a:r>
              <a:rPr lang="en-US" dirty="0" err="1">
                <a:latin typeface="Calibri" panose="020F0502020204030204" pitchFamily="34" charset="0"/>
                <a:ea typeface="Calibri" panose="020F0502020204030204" pitchFamily="34" charset="0"/>
                <a:cs typeface="Calibri" panose="020F0502020204030204" pitchFamily="34" charset="0"/>
              </a:rPr>
              <a:t>prejuicios</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populares</a:t>
            </a:r>
            <a:r>
              <a:rPr lang="en-US" dirty="0">
                <a:latin typeface="Calibri" panose="020F0502020204030204" pitchFamily="34" charset="0"/>
                <a:ea typeface="Calibri" panose="020F0502020204030204" pitchFamily="34" charset="0"/>
                <a:cs typeface="Calibri" panose="020F0502020204030204" pitchFamily="34" charset="0"/>
              </a:rPr>
              <a:t>; y</a:t>
            </a:r>
            <a:br>
              <a:rPr lang="en-US" dirty="0">
                <a:latin typeface="Calibri" panose="020F0502020204030204" pitchFamily="34" charset="0"/>
                <a:ea typeface="Calibri" panose="020F0502020204030204" pitchFamily="34" charset="0"/>
                <a:cs typeface="Calibri" panose="020F0502020204030204" pitchFamily="34" charset="0"/>
              </a:rPr>
            </a:br>
            <a:endParaRPr lang="en-US" dirty="0">
              <a:latin typeface="Calibri" panose="020F0502020204030204" pitchFamily="34" charset="0"/>
              <a:ea typeface="Calibri" panose="020F0502020204030204" pitchFamily="34" charset="0"/>
              <a:cs typeface="Calibri" panose="020F0502020204030204" pitchFamily="34" charset="0"/>
            </a:endParaRPr>
          </a:p>
          <a:p>
            <a:pPr marL="228600" lvl="0" indent="0" algn="l" rtl="0">
              <a:lnSpc>
                <a:spcPct val="110000"/>
              </a:lnSpc>
              <a:spcBef>
                <a:spcPts val="0"/>
              </a:spcBef>
              <a:spcAft>
                <a:spcPts val="0"/>
              </a:spcAft>
              <a:buSzPts val="2240"/>
              <a:buNone/>
            </a:pPr>
            <a:r>
              <a:rPr lang="en-US" dirty="0">
                <a:latin typeface="Calibri" panose="020F0502020204030204" pitchFamily="34" charset="0"/>
                <a:ea typeface="Calibri" panose="020F0502020204030204" pitchFamily="34" charset="0"/>
                <a:cs typeface="Calibri" panose="020F0502020204030204" pitchFamily="34" charset="0"/>
              </a:rPr>
              <a:t>(3) </a:t>
            </a:r>
            <a:r>
              <a:rPr lang="en-US" dirty="0" err="1">
                <a:latin typeface="Calibri" panose="020F0502020204030204" pitchFamily="34" charset="0"/>
                <a:ea typeface="Calibri" panose="020F0502020204030204" pitchFamily="34" charset="0"/>
                <a:cs typeface="Calibri" panose="020F0502020204030204" pitchFamily="34" charset="0"/>
              </a:rPr>
              <a:t>puede</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servir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como</a:t>
            </a:r>
            <a:r>
              <a:rPr lang="en-US" dirty="0">
                <a:latin typeface="Calibri" panose="020F0502020204030204" pitchFamily="34" charset="0"/>
                <a:ea typeface="Calibri" panose="020F0502020204030204" pitchFamily="34" charset="0"/>
                <a:cs typeface="Calibri" panose="020F0502020204030204" pitchFamily="34" charset="0"/>
              </a:rPr>
              <a:t> un </a:t>
            </a:r>
            <a:r>
              <a:rPr lang="en-US" dirty="0" err="1">
                <a:latin typeface="Calibri" panose="020F0502020204030204" pitchFamily="34" charset="0"/>
                <a:ea typeface="Calibri" panose="020F0502020204030204" pitchFamily="34" charset="0"/>
                <a:cs typeface="Calibri" panose="020F0502020204030204" pitchFamily="34" charset="0"/>
              </a:rPr>
              <a:t>estándar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verdadero</a:t>
            </a:r>
            <a:r>
              <a:rPr lang="en-US" dirty="0">
                <a:latin typeface="Calibri" panose="020F0502020204030204" pitchFamily="34" charset="0"/>
                <a:ea typeface="Calibri" panose="020F0502020204030204" pitchFamily="34" charset="0"/>
                <a:cs typeface="Calibri" panose="020F0502020204030204" pitchFamily="34" charset="0"/>
              </a:rPr>
              <a:t> para </a:t>
            </a:r>
            <a:r>
              <a:rPr lang="en-US" dirty="0" err="1">
                <a:latin typeface="Calibri" panose="020F0502020204030204" pitchFamily="34" charset="0"/>
                <a:ea typeface="Calibri" panose="020F0502020204030204" pitchFamily="34" charset="0"/>
                <a:cs typeface="Calibri" panose="020F0502020204030204" pitchFamily="34" charset="0"/>
              </a:rPr>
              <a:t>determinar</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cuándo</a:t>
            </a:r>
            <a:r>
              <a:rPr lang="en-US" dirty="0">
                <a:latin typeface="Calibri" panose="020F0502020204030204" pitchFamily="34" charset="0"/>
                <a:ea typeface="Calibri" panose="020F0502020204030204" pitchFamily="34" charset="0"/>
                <a:cs typeface="Calibri" panose="020F0502020204030204" pitchFamily="34" charset="0"/>
              </a:rPr>
              <a:t> la moral </a:t>
            </a:r>
            <a:r>
              <a:rPr lang="en-US" dirty="0" err="1">
                <a:latin typeface="Calibri" panose="020F0502020204030204" pitchFamily="34" charset="0"/>
                <a:ea typeface="Calibri" panose="020F0502020204030204" pitchFamily="34" charset="0"/>
                <a:cs typeface="Calibri" panose="020F0502020204030204" pitchFamily="34" charset="0"/>
              </a:rPr>
              <a:t>convencional</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acierta</a:t>
            </a:r>
            <a:r>
              <a:rPr lang="en-US" dirty="0">
                <a:latin typeface="Calibri" panose="020F0502020204030204" pitchFamily="34" charset="0"/>
                <a:ea typeface="Calibri" panose="020F0502020204030204" pitchFamily="34" charset="0"/>
                <a:cs typeface="Calibri" panose="020F0502020204030204" pitchFamily="34" charset="0"/>
              </a:rPr>
              <a:t> y </a:t>
            </a:r>
            <a:r>
              <a:rPr lang="en-US" dirty="0" err="1">
                <a:latin typeface="Calibri" panose="020F0502020204030204" pitchFamily="34" charset="0"/>
                <a:ea typeface="Calibri" panose="020F0502020204030204" pitchFamily="34" charset="0"/>
                <a:cs typeface="Calibri" panose="020F0502020204030204" pitchFamily="34" charset="0"/>
              </a:rPr>
              <a:t>cuándo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falla</a:t>
            </a:r>
            <a:r>
              <a:rPr lang="en-US" dirty="0">
                <a:latin typeface="Calibri" panose="020F0502020204030204" pitchFamily="34" charset="0"/>
                <a:ea typeface="Calibri" panose="020F0502020204030204" pitchFamily="34" charset="0"/>
                <a:cs typeface="Calibri" panose="020F0502020204030204" pitchFamily="34" charset="0"/>
              </a:rPr>
              <a:t>” (2018: 4)</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705BE8-0579-EC99-08C4-C5C73A131BE3}"/>
              </a:ext>
            </a:extLst>
          </p:cNvPr>
          <p:cNvSpPr>
            <a:spLocks noGrp="1"/>
          </p:cNvSpPr>
          <p:nvPr>
            <p:ph type="title"/>
          </p:nvPr>
        </p:nvSpPr>
        <p:spPr/>
        <p:txBody>
          <a:bodyPr/>
          <a:lstStyle/>
          <a:p>
            <a:r>
              <a:rPr lang="es-PE" dirty="0"/>
              <a:t>Moral </a:t>
            </a:r>
            <a:r>
              <a:rPr lang="es-PE" i="1" dirty="0"/>
              <a:t>versus </a:t>
            </a:r>
            <a:r>
              <a:rPr lang="es-PE" dirty="0"/>
              <a:t>otros sistemas normativos </a:t>
            </a:r>
          </a:p>
        </p:txBody>
      </p:sp>
      <p:sp>
        <p:nvSpPr>
          <p:cNvPr id="3" name="Marcador de texto 2">
            <a:extLst>
              <a:ext uri="{FF2B5EF4-FFF2-40B4-BE49-F238E27FC236}">
                <a16:creationId xmlns:a16="http://schemas.microsoft.com/office/drawing/2014/main" id="{4C73354C-3CC8-52C6-7916-B285EFA6B36A}"/>
              </a:ext>
            </a:extLst>
          </p:cNvPr>
          <p:cNvSpPr>
            <a:spLocks noGrp="1"/>
          </p:cNvSpPr>
          <p:nvPr>
            <p:ph type="body" idx="1"/>
          </p:nvPr>
        </p:nvSpPr>
        <p:spPr>
          <a:xfrm>
            <a:off x="838200" y="2006600"/>
            <a:ext cx="10515600" cy="3998306"/>
          </a:xfrm>
        </p:spPr>
        <p:txBody>
          <a:bodyPr>
            <a:normAutofit lnSpcReduction="10000"/>
          </a:bodyPr>
          <a:lstStyle/>
          <a:p>
            <a:pPr marL="600710" indent="-514350">
              <a:buAutoNum type="arabicPeriod"/>
            </a:pPr>
            <a:r>
              <a:rPr lang="es-PE" dirty="0"/>
              <a:t>Leyes</a:t>
            </a:r>
          </a:p>
          <a:p>
            <a:pPr marL="600710" indent="-514350">
              <a:buAutoNum type="arabicPeriod"/>
            </a:pPr>
            <a:endParaRPr lang="es-PE" dirty="0"/>
          </a:p>
          <a:p>
            <a:pPr marL="600710" indent="-514350">
              <a:buAutoNum type="arabicPeriod"/>
            </a:pPr>
            <a:r>
              <a:rPr lang="es-PE" dirty="0"/>
              <a:t>Etiqueta social</a:t>
            </a:r>
          </a:p>
          <a:p>
            <a:pPr marL="600710" indent="-514350">
              <a:buAutoNum type="arabicPeriod"/>
            </a:pPr>
            <a:endParaRPr lang="es-PE" dirty="0"/>
          </a:p>
          <a:p>
            <a:pPr marL="600710" indent="-514350">
              <a:buAutoNum type="arabicPeriod"/>
            </a:pPr>
            <a:r>
              <a:rPr lang="es-PE" dirty="0"/>
              <a:t>Interés individual</a:t>
            </a:r>
          </a:p>
          <a:p>
            <a:pPr marL="600710" indent="-514350">
              <a:buAutoNum type="arabicPeriod"/>
            </a:pPr>
            <a:endParaRPr lang="es-PE" dirty="0"/>
          </a:p>
          <a:p>
            <a:pPr marL="600710" indent="-514350">
              <a:buAutoNum type="arabicPeriod"/>
            </a:pPr>
            <a:r>
              <a:rPr lang="es-PE" dirty="0"/>
              <a:t>Tradiciones</a:t>
            </a:r>
          </a:p>
        </p:txBody>
      </p:sp>
    </p:spTree>
    <p:extLst>
      <p:ext uri="{BB962C8B-B14F-4D97-AF65-F5344CB8AC3E}">
        <p14:creationId xmlns:p14="http://schemas.microsoft.com/office/powerpoint/2010/main" val="1114264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1259FE-4427-6693-033A-90B77A39F361}"/>
              </a:ext>
            </a:extLst>
          </p:cNvPr>
          <p:cNvSpPr>
            <a:spLocks noGrp="1"/>
          </p:cNvSpPr>
          <p:nvPr>
            <p:ph type="ctrTitle"/>
          </p:nvPr>
        </p:nvSpPr>
        <p:spPr/>
        <p:txBody>
          <a:bodyPr/>
          <a:lstStyle/>
          <a:p>
            <a:r>
              <a:rPr lang="es-PE" dirty="0"/>
              <a:t>Teorías morales</a:t>
            </a:r>
          </a:p>
        </p:txBody>
      </p:sp>
      <p:sp>
        <p:nvSpPr>
          <p:cNvPr id="4" name="Subtítulo 3">
            <a:extLst>
              <a:ext uri="{FF2B5EF4-FFF2-40B4-BE49-F238E27FC236}">
                <a16:creationId xmlns:a16="http://schemas.microsoft.com/office/drawing/2014/main" id="{BC4FD461-5998-CD68-9E38-8066A7B0ADFE}"/>
              </a:ext>
            </a:extLst>
          </p:cNvPr>
          <p:cNvSpPr>
            <a:spLocks noGrp="1"/>
          </p:cNvSpPr>
          <p:nvPr>
            <p:ph type="subTitle" idx="1"/>
          </p:nvPr>
        </p:nvSpPr>
        <p:spPr/>
        <p:txBody>
          <a:bodyPr/>
          <a:lstStyle/>
          <a:p>
            <a:r>
              <a:rPr lang="es-ES" dirty="0"/>
              <a:t>¿Cómo se estructura una moral crítica?</a:t>
            </a:r>
            <a:endParaRPr lang="es-PE" dirty="0"/>
          </a:p>
        </p:txBody>
      </p:sp>
    </p:spTree>
    <p:extLst>
      <p:ext uri="{BB962C8B-B14F-4D97-AF65-F5344CB8AC3E}">
        <p14:creationId xmlns:p14="http://schemas.microsoft.com/office/powerpoint/2010/main" val="2419418186"/>
      </p:ext>
    </p:extLst>
  </p:cSld>
  <p:clrMapOvr>
    <a:masterClrMapping/>
  </p:clrMapOvr>
</p:sld>
</file>

<file path=ppt/theme/theme1.xml><?xml version="1.0" encoding="utf-8"?>
<a:theme xmlns:a="http://schemas.openxmlformats.org/drawingml/2006/main" name="LuminousVTI">
  <a:themeElements>
    <a:clrScheme name="AnalogousFromLightSeedRightStep">
      <a:dk1>
        <a:srgbClr val="000000"/>
      </a:dk1>
      <a:lt1>
        <a:srgbClr val="FFFFFF"/>
      </a:lt1>
      <a:dk2>
        <a:srgbClr val="412429"/>
      </a:dk2>
      <a:lt2>
        <a:srgbClr val="E4E8E2"/>
      </a:lt2>
      <a:accent1>
        <a:srgbClr val="B396C6"/>
      </a:accent1>
      <a:accent2>
        <a:srgbClr val="BA7FB9"/>
      </a:accent2>
      <a:accent3>
        <a:srgbClr val="C696B1"/>
      </a:accent3>
      <a:accent4>
        <a:srgbClr val="BA7F88"/>
      </a:accent4>
      <a:accent5>
        <a:srgbClr val="C29C8E"/>
      </a:accent5>
      <a:accent6>
        <a:srgbClr val="B4A27B"/>
      </a:accent6>
      <a:hlink>
        <a:srgbClr val="6B8D55"/>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3166</TotalTime>
  <Words>2045</Words>
  <Application>Microsoft Office PowerPoint</Application>
  <PresentationFormat>Panorámica</PresentationFormat>
  <Paragraphs>163</Paragraphs>
  <Slides>33</Slides>
  <Notes>19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33</vt:i4>
      </vt:variant>
    </vt:vector>
  </HeadingPairs>
  <TitlesOfParts>
    <vt:vector size="40" baseType="lpstr">
      <vt:lpstr>Calibri</vt:lpstr>
      <vt:lpstr>Arial</vt:lpstr>
      <vt:lpstr>Noto Sans Symbols</vt:lpstr>
      <vt:lpstr>EB Garamond</vt:lpstr>
      <vt:lpstr>Avenir</vt:lpstr>
      <vt:lpstr>Source Sans Pro</vt:lpstr>
      <vt:lpstr>LuminousVTI</vt:lpstr>
      <vt:lpstr>Unidad 1. Introducción a la ética</vt:lpstr>
      <vt:lpstr>Ética</vt:lpstr>
      <vt:lpstr>¿Ética o moral?</vt:lpstr>
      <vt:lpstr>Dos sentidos de moral</vt:lpstr>
      <vt:lpstr>Moral convencional</vt:lpstr>
      <vt:lpstr>Moral convencional</vt:lpstr>
      <vt:lpstr>Moral crítica</vt:lpstr>
      <vt:lpstr>Moral versus otros sistemas normativos </vt:lpstr>
      <vt:lpstr>Teorías morales</vt:lpstr>
      <vt:lpstr>Moral crítica y teorías morales</vt:lpstr>
      <vt:lpstr>Teoría (en términos filosóficos)</vt:lpstr>
      <vt:lpstr>Tres grandes familias de teorías morales</vt:lpstr>
      <vt:lpstr>i) Lo bueno (good)</vt:lpstr>
      <vt:lpstr>ii. Lo correcto (right)</vt:lpstr>
      <vt:lpstr>iii. La virtud</vt:lpstr>
      <vt:lpstr>Criterios de la acción correcta</vt:lpstr>
      <vt:lpstr>Ideas sobre el valor intrínseco</vt:lpstr>
      <vt:lpstr>Ideas sobre la virtud</vt:lpstr>
      <vt:lpstr>Metaética</vt:lpstr>
      <vt:lpstr>Metaética</vt:lpstr>
      <vt:lpstr>Objetivismo moral</vt:lpstr>
      <vt:lpstr>Algunos juicios morales plausibles</vt:lpstr>
      <vt:lpstr>Algunas asunciones éticas plausibles</vt:lpstr>
      <vt:lpstr>Relativismo moral</vt:lpstr>
      <vt:lpstr>Ventajas de la posición relativista</vt:lpstr>
      <vt:lpstr>Ventajas de la posición relativista</vt:lpstr>
      <vt:lpstr>Desventajas de la posición relativista</vt:lpstr>
      <vt:lpstr>Desventajas de la posición relativista</vt:lpstr>
      <vt:lpstr>En el ciclo, asumiremos que es posible hablar de una moral crítica.   Para asumir esto, tomaremos la posición del objetivismo respecto a los juicios morales.</vt:lpstr>
      <vt:lpstr>Tres casos para analizar</vt:lpstr>
      <vt:lpstr>Caso 1: Los trasplantes</vt:lpstr>
      <vt:lpstr>Caso 2: La máquina de la experiencia</vt:lpstr>
      <vt:lpstr>Caso 3: La penitenciaría de Kafka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Unidad 1</dc:title>
  <dc:creator>Raymond Ocampo Salazar</dc:creator>
  <cp:lastModifiedBy>Raymond   Ocampo Salazar</cp:lastModifiedBy>
  <cp:revision>7</cp:revision>
  <dcterms:created xsi:type="dcterms:W3CDTF">2022-04-08T02:51:27Z</dcterms:created>
  <dcterms:modified xsi:type="dcterms:W3CDTF">2023-08-21T03:13:19Z</dcterms:modified>
</cp:coreProperties>
</file>